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binary" PartName="/ppt/metadata"/>
  <Override ContentType="application/vnd.openxmlformats-officedocument.presentationml.notesMaster+xml" PartName="/ppt/notesMasters/notesMaster1.xml"/>
  <Override ContentType="application/vnd.openxmlformats-officedocument.presentationml.presProps+xml" PartName="/ppt/presProps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  <p:sldMasterId id="2147483654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</p:sldIdLst>
  <p:sldSz cy="3244850" cx="5765800"/>
  <p:notesSz cx="5765800" cy="3244850"/>
  <p:embeddedFontLst>
    <p:embeddedFont>
      <p:font typeface="Roboto"/>
      <p:regular r:id="rId75"/>
      <p:bold r:id="rId76"/>
      <p:italic r:id="rId77"/>
      <p:boldItalic r:id="rId78"/>
    </p:embeddedFont>
    <p:embeddedFont>
      <p:font typeface="Montserrat"/>
      <p:regular r:id="rId79"/>
      <p:bold r:id="rId80"/>
      <p:italic r:id="rId81"/>
      <p:boldItalic r:id="rId82"/>
    </p:embeddedFont>
    <p:embeddedFont>
      <p:font typeface="Tahoma"/>
      <p:regular r:id="rId83"/>
      <p:bold r:id="rId84"/>
    </p:embeddedFont>
    <p:embeddedFont>
      <p:font typeface="Helvetica Neue"/>
      <p:regular r:id="rId85"/>
      <p:bold r:id="rId86"/>
      <p:italic r:id="rId87"/>
      <p:boldItalic r:id="rId8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  <p:ext uri="GoogleSlidesCustomDataVersion2">
      <go:slidesCustomData xmlns:go="http://customooxmlschemas.google.com/" r:id="rId89" roundtripDataSignature="AMtx7mjrAhGEJvqHLS03IvwzgJCpIm5FP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0D38EF5A-2510-4D32-B3ED-DF749D508748}">
  <a:tblStyle styleId="{0D38EF5A-2510-4D32-B3ED-DF749D508748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84" Type="http://schemas.openxmlformats.org/officeDocument/2006/relationships/font" Target="fonts/Tahoma-bold.fntdata"/><Relationship Id="rId83" Type="http://schemas.openxmlformats.org/officeDocument/2006/relationships/font" Target="fonts/Tahoma-regular.fntdata"/><Relationship Id="rId42" Type="http://schemas.openxmlformats.org/officeDocument/2006/relationships/slide" Target="slides/slide35.xml"/><Relationship Id="rId86" Type="http://schemas.openxmlformats.org/officeDocument/2006/relationships/font" Target="fonts/HelveticaNeue-bold.fntdata"/><Relationship Id="rId41" Type="http://schemas.openxmlformats.org/officeDocument/2006/relationships/slide" Target="slides/slide34.xml"/><Relationship Id="rId85" Type="http://schemas.openxmlformats.org/officeDocument/2006/relationships/font" Target="fonts/HelveticaNeue-regular.fntdata"/><Relationship Id="rId44" Type="http://schemas.openxmlformats.org/officeDocument/2006/relationships/slide" Target="slides/slide37.xml"/><Relationship Id="rId88" Type="http://schemas.openxmlformats.org/officeDocument/2006/relationships/font" Target="fonts/HelveticaNeue-boldItalic.fntdata"/><Relationship Id="rId43" Type="http://schemas.openxmlformats.org/officeDocument/2006/relationships/slide" Target="slides/slide36.xml"/><Relationship Id="rId87" Type="http://schemas.openxmlformats.org/officeDocument/2006/relationships/font" Target="fonts/HelveticaNeue-italic.fntdata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89" Type="http://customschemas.google.com/relationships/presentationmetadata" Target="metadata"/><Relationship Id="rId80" Type="http://schemas.openxmlformats.org/officeDocument/2006/relationships/font" Target="fonts/Montserrat-bold.fntdata"/><Relationship Id="rId82" Type="http://schemas.openxmlformats.org/officeDocument/2006/relationships/font" Target="fonts/Montserrat-boldItalic.fntdata"/><Relationship Id="rId81" Type="http://schemas.openxmlformats.org/officeDocument/2006/relationships/font" Target="fonts/Montserrat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9" Type="http://schemas.openxmlformats.org/officeDocument/2006/relationships/slide" Target="slides/slide42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73" Type="http://schemas.openxmlformats.org/officeDocument/2006/relationships/slide" Target="slides/slide66.xml"/><Relationship Id="rId72" Type="http://schemas.openxmlformats.org/officeDocument/2006/relationships/slide" Target="slides/slide65.xml"/><Relationship Id="rId31" Type="http://schemas.openxmlformats.org/officeDocument/2006/relationships/slide" Target="slides/slide24.xml"/><Relationship Id="rId75" Type="http://schemas.openxmlformats.org/officeDocument/2006/relationships/font" Target="fonts/Roboto-regular.fntdata"/><Relationship Id="rId30" Type="http://schemas.openxmlformats.org/officeDocument/2006/relationships/slide" Target="slides/slide23.xml"/><Relationship Id="rId74" Type="http://schemas.openxmlformats.org/officeDocument/2006/relationships/slide" Target="slides/slide67.xml"/><Relationship Id="rId33" Type="http://schemas.openxmlformats.org/officeDocument/2006/relationships/slide" Target="slides/slide26.xml"/><Relationship Id="rId77" Type="http://schemas.openxmlformats.org/officeDocument/2006/relationships/font" Target="fonts/Roboto-italic.fntdata"/><Relationship Id="rId32" Type="http://schemas.openxmlformats.org/officeDocument/2006/relationships/slide" Target="slides/slide25.xml"/><Relationship Id="rId76" Type="http://schemas.openxmlformats.org/officeDocument/2006/relationships/font" Target="fonts/Roboto-bold.fntdata"/><Relationship Id="rId35" Type="http://schemas.openxmlformats.org/officeDocument/2006/relationships/slide" Target="slides/slide28.xml"/><Relationship Id="rId79" Type="http://schemas.openxmlformats.org/officeDocument/2006/relationships/font" Target="fonts/Montserrat-regular.fntdata"/><Relationship Id="rId34" Type="http://schemas.openxmlformats.org/officeDocument/2006/relationships/slide" Target="slides/slide27.xml"/><Relationship Id="rId78" Type="http://schemas.openxmlformats.org/officeDocument/2006/relationships/font" Target="fonts/Roboto-boldItalic.fntdata"/><Relationship Id="rId71" Type="http://schemas.openxmlformats.org/officeDocument/2006/relationships/slide" Target="slides/slide64.xml"/><Relationship Id="rId70" Type="http://schemas.openxmlformats.org/officeDocument/2006/relationships/slide" Target="slides/slide63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62" Type="http://schemas.openxmlformats.org/officeDocument/2006/relationships/slide" Target="slides/slide55.xml"/><Relationship Id="rId61" Type="http://schemas.openxmlformats.org/officeDocument/2006/relationships/slide" Target="slides/slide54.xml"/><Relationship Id="rId20" Type="http://schemas.openxmlformats.org/officeDocument/2006/relationships/slide" Target="slides/slide13.xml"/><Relationship Id="rId64" Type="http://schemas.openxmlformats.org/officeDocument/2006/relationships/slide" Target="slides/slide57.xml"/><Relationship Id="rId63" Type="http://schemas.openxmlformats.org/officeDocument/2006/relationships/slide" Target="slides/slide56.xml"/><Relationship Id="rId22" Type="http://schemas.openxmlformats.org/officeDocument/2006/relationships/slide" Target="slides/slide15.xml"/><Relationship Id="rId66" Type="http://schemas.openxmlformats.org/officeDocument/2006/relationships/slide" Target="slides/slide59.xml"/><Relationship Id="rId21" Type="http://schemas.openxmlformats.org/officeDocument/2006/relationships/slide" Target="slides/slide14.xml"/><Relationship Id="rId65" Type="http://schemas.openxmlformats.org/officeDocument/2006/relationships/slide" Target="slides/slide58.xml"/><Relationship Id="rId24" Type="http://schemas.openxmlformats.org/officeDocument/2006/relationships/slide" Target="slides/slide17.xml"/><Relationship Id="rId68" Type="http://schemas.openxmlformats.org/officeDocument/2006/relationships/slide" Target="slides/slide61.xml"/><Relationship Id="rId23" Type="http://schemas.openxmlformats.org/officeDocument/2006/relationships/slide" Target="slides/slide16.xml"/><Relationship Id="rId67" Type="http://schemas.openxmlformats.org/officeDocument/2006/relationships/slide" Target="slides/slide60.xml"/><Relationship Id="rId60" Type="http://schemas.openxmlformats.org/officeDocument/2006/relationships/slide" Target="slides/slide53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69" Type="http://schemas.openxmlformats.org/officeDocument/2006/relationships/slide" Target="slides/slide62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slide" Target="slides/slide44.xml"/><Relationship Id="rId50" Type="http://schemas.openxmlformats.org/officeDocument/2006/relationships/slide" Target="slides/slide43.xml"/><Relationship Id="rId53" Type="http://schemas.openxmlformats.org/officeDocument/2006/relationships/slide" Target="slides/slide46.xml"/><Relationship Id="rId52" Type="http://schemas.openxmlformats.org/officeDocument/2006/relationships/slide" Target="slides/slide45.xml"/><Relationship Id="rId11" Type="http://schemas.openxmlformats.org/officeDocument/2006/relationships/slide" Target="slides/slide4.xml"/><Relationship Id="rId55" Type="http://schemas.openxmlformats.org/officeDocument/2006/relationships/slide" Target="slides/slide48.xml"/><Relationship Id="rId10" Type="http://schemas.openxmlformats.org/officeDocument/2006/relationships/slide" Target="slides/slide3.xml"/><Relationship Id="rId54" Type="http://schemas.openxmlformats.org/officeDocument/2006/relationships/slide" Target="slides/slide47.xml"/><Relationship Id="rId13" Type="http://schemas.openxmlformats.org/officeDocument/2006/relationships/slide" Target="slides/slide6.xml"/><Relationship Id="rId57" Type="http://schemas.openxmlformats.org/officeDocument/2006/relationships/slide" Target="slides/slide50.xml"/><Relationship Id="rId12" Type="http://schemas.openxmlformats.org/officeDocument/2006/relationships/slide" Target="slides/slide5.xml"/><Relationship Id="rId56" Type="http://schemas.openxmlformats.org/officeDocument/2006/relationships/slide" Target="slides/slide49.xml"/><Relationship Id="rId15" Type="http://schemas.openxmlformats.org/officeDocument/2006/relationships/slide" Target="slides/slide8.xml"/><Relationship Id="rId59" Type="http://schemas.openxmlformats.org/officeDocument/2006/relationships/slide" Target="slides/slide52.xml"/><Relationship Id="rId14" Type="http://schemas.openxmlformats.org/officeDocument/2006/relationships/slide" Target="slides/slide7.xml"/><Relationship Id="rId58" Type="http://schemas.openxmlformats.org/officeDocument/2006/relationships/slide" Target="slides/slide51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7" name="Google Shape;77;p1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31f31d0a28d_0_8:notes"/>
          <p:cNvSpPr txBox="1"/>
          <p:nvPr>
            <p:ph idx="1" type="body"/>
          </p:nvPr>
        </p:nvSpPr>
        <p:spPr>
          <a:xfrm>
            <a:off x="576575" y="1541300"/>
            <a:ext cx="46125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3" name="Google Shape;153;g31f31d0a28d_0_8:notes"/>
          <p:cNvSpPr/>
          <p:nvPr>
            <p:ph idx="2" type="sldImg"/>
          </p:nvPr>
        </p:nvSpPr>
        <p:spPr>
          <a:xfrm>
            <a:off x="961150" y="243350"/>
            <a:ext cx="384420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31f31d0a28d_0_148:notes"/>
          <p:cNvSpPr txBox="1"/>
          <p:nvPr>
            <p:ph idx="1" type="body"/>
          </p:nvPr>
        </p:nvSpPr>
        <p:spPr>
          <a:xfrm>
            <a:off x="576575" y="1541300"/>
            <a:ext cx="46125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63" name="Google Shape;163;g31f31d0a28d_0_148:notes"/>
          <p:cNvSpPr/>
          <p:nvPr>
            <p:ph idx="2" type="sldImg"/>
          </p:nvPr>
        </p:nvSpPr>
        <p:spPr>
          <a:xfrm>
            <a:off x="961150" y="243350"/>
            <a:ext cx="384420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7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3" name="Google Shape;173;p7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31f31d0a28d_0_112:notes"/>
          <p:cNvSpPr txBox="1"/>
          <p:nvPr>
            <p:ph idx="1" type="body"/>
          </p:nvPr>
        </p:nvSpPr>
        <p:spPr>
          <a:xfrm>
            <a:off x="576575" y="1541300"/>
            <a:ext cx="46125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4" name="Google Shape;184;g31f31d0a28d_0_112:notes"/>
          <p:cNvSpPr/>
          <p:nvPr>
            <p:ph idx="2" type="sldImg"/>
          </p:nvPr>
        </p:nvSpPr>
        <p:spPr>
          <a:xfrm>
            <a:off x="961150" y="243350"/>
            <a:ext cx="384420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8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94" name="Google Shape;194;p8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31f31d0a28d_0_19:notes"/>
          <p:cNvSpPr txBox="1"/>
          <p:nvPr>
            <p:ph idx="1" type="body"/>
          </p:nvPr>
        </p:nvSpPr>
        <p:spPr>
          <a:xfrm>
            <a:off x="576575" y="1541300"/>
            <a:ext cx="46125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04" name="Google Shape;204;g31f31d0a28d_0_19:notes"/>
          <p:cNvSpPr/>
          <p:nvPr>
            <p:ph idx="2" type="sldImg"/>
          </p:nvPr>
        </p:nvSpPr>
        <p:spPr>
          <a:xfrm>
            <a:off x="961150" y="243350"/>
            <a:ext cx="384420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31f31d0a28d_0_32:notes"/>
          <p:cNvSpPr txBox="1"/>
          <p:nvPr>
            <p:ph idx="1" type="body"/>
          </p:nvPr>
        </p:nvSpPr>
        <p:spPr>
          <a:xfrm>
            <a:off x="576575" y="1541300"/>
            <a:ext cx="46125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14" name="Google Shape;214;g31f31d0a28d_0_32:notes"/>
          <p:cNvSpPr/>
          <p:nvPr>
            <p:ph idx="2" type="sldImg"/>
          </p:nvPr>
        </p:nvSpPr>
        <p:spPr>
          <a:xfrm>
            <a:off x="961150" y="243350"/>
            <a:ext cx="384420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1f31d0a28d_0_41:notes"/>
          <p:cNvSpPr txBox="1"/>
          <p:nvPr>
            <p:ph idx="1" type="body"/>
          </p:nvPr>
        </p:nvSpPr>
        <p:spPr>
          <a:xfrm>
            <a:off x="576575" y="1541300"/>
            <a:ext cx="46125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24" name="Google Shape;224;g31f31d0a28d_0_41:notes"/>
          <p:cNvSpPr/>
          <p:nvPr>
            <p:ph idx="2" type="sldImg"/>
          </p:nvPr>
        </p:nvSpPr>
        <p:spPr>
          <a:xfrm>
            <a:off x="961150" y="243350"/>
            <a:ext cx="384420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375ac673496_1_2:notes"/>
          <p:cNvSpPr txBox="1"/>
          <p:nvPr>
            <p:ph idx="1" type="body"/>
          </p:nvPr>
        </p:nvSpPr>
        <p:spPr>
          <a:xfrm>
            <a:off x="576575" y="1541300"/>
            <a:ext cx="46125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34" name="Google Shape;234;g375ac673496_1_2:notes"/>
          <p:cNvSpPr/>
          <p:nvPr>
            <p:ph idx="2" type="sldImg"/>
          </p:nvPr>
        </p:nvSpPr>
        <p:spPr>
          <a:xfrm>
            <a:off x="961150" y="243350"/>
            <a:ext cx="384420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1f31d0a28d_0_50:notes"/>
          <p:cNvSpPr txBox="1"/>
          <p:nvPr>
            <p:ph idx="1" type="body"/>
          </p:nvPr>
        </p:nvSpPr>
        <p:spPr>
          <a:xfrm>
            <a:off x="576575" y="1541300"/>
            <a:ext cx="46125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44" name="Google Shape;244;g31f31d0a28d_0_50:notes"/>
          <p:cNvSpPr/>
          <p:nvPr>
            <p:ph idx="2" type="sldImg"/>
          </p:nvPr>
        </p:nvSpPr>
        <p:spPr>
          <a:xfrm>
            <a:off x="961150" y="243350"/>
            <a:ext cx="384420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2" name="Google Shape;82;p2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9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54" name="Google Shape;254;p9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1f31d0a28d_0_60:notes"/>
          <p:cNvSpPr txBox="1"/>
          <p:nvPr>
            <p:ph idx="1" type="body"/>
          </p:nvPr>
        </p:nvSpPr>
        <p:spPr>
          <a:xfrm>
            <a:off x="576575" y="1541300"/>
            <a:ext cx="46125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65" name="Google Shape;265;g31f31d0a28d_0_60:notes"/>
          <p:cNvSpPr/>
          <p:nvPr>
            <p:ph idx="2" type="sldImg"/>
          </p:nvPr>
        </p:nvSpPr>
        <p:spPr>
          <a:xfrm>
            <a:off x="961150" y="243350"/>
            <a:ext cx="384420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31f31d0a28d_0_99:notes"/>
          <p:cNvSpPr txBox="1"/>
          <p:nvPr>
            <p:ph idx="1" type="body"/>
          </p:nvPr>
        </p:nvSpPr>
        <p:spPr>
          <a:xfrm>
            <a:off x="576575" y="1541300"/>
            <a:ext cx="46125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76" name="Google Shape;276;g31f31d0a28d_0_99:notes"/>
          <p:cNvSpPr/>
          <p:nvPr>
            <p:ph idx="2" type="sldImg"/>
          </p:nvPr>
        </p:nvSpPr>
        <p:spPr>
          <a:xfrm>
            <a:off x="961150" y="243350"/>
            <a:ext cx="384420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10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86" name="Google Shape;286;p10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11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01" name="Google Shape;301;p11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31f31d0a28d_0_159:notes"/>
          <p:cNvSpPr txBox="1"/>
          <p:nvPr>
            <p:ph idx="1" type="body"/>
          </p:nvPr>
        </p:nvSpPr>
        <p:spPr>
          <a:xfrm>
            <a:off x="576575" y="1541300"/>
            <a:ext cx="46125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09" name="Google Shape;309;g31f31d0a28d_0_159:notes"/>
          <p:cNvSpPr/>
          <p:nvPr>
            <p:ph idx="2" type="sldImg"/>
          </p:nvPr>
        </p:nvSpPr>
        <p:spPr>
          <a:xfrm>
            <a:off x="961150" y="243350"/>
            <a:ext cx="384420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2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17" name="Google Shape;317;p12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31f3909bee7_5_1:notes"/>
          <p:cNvSpPr txBox="1"/>
          <p:nvPr>
            <p:ph idx="1" type="body"/>
          </p:nvPr>
        </p:nvSpPr>
        <p:spPr>
          <a:xfrm>
            <a:off x="576575" y="1541300"/>
            <a:ext cx="46125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25" name="Google Shape;325;g31f3909bee7_5_1:notes"/>
          <p:cNvSpPr/>
          <p:nvPr>
            <p:ph idx="2" type="sldImg"/>
          </p:nvPr>
        </p:nvSpPr>
        <p:spPr>
          <a:xfrm>
            <a:off x="961150" y="243350"/>
            <a:ext cx="384420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31f334dfcb5_0_82:notes"/>
          <p:cNvSpPr txBox="1"/>
          <p:nvPr>
            <p:ph idx="1" type="body"/>
          </p:nvPr>
        </p:nvSpPr>
        <p:spPr>
          <a:xfrm>
            <a:off x="576575" y="1541300"/>
            <a:ext cx="46125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34" name="Google Shape;334;g31f334dfcb5_0_82:notes"/>
          <p:cNvSpPr/>
          <p:nvPr>
            <p:ph idx="2" type="sldImg"/>
          </p:nvPr>
        </p:nvSpPr>
        <p:spPr>
          <a:xfrm>
            <a:off x="961150" y="243350"/>
            <a:ext cx="384420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31f334dfcb5_0_93:notes"/>
          <p:cNvSpPr txBox="1"/>
          <p:nvPr>
            <p:ph idx="1" type="body"/>
          </p:nvPr>
        </p:nvSpPr>
        <p:spPr>
          <a:xfrm>
            <a:off x="576575" y="1541300"/>
            <a:ext cx="46125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41" name="Google Shape;341;g31f334dfcb5_0_93:notes"/>
          <p:cNvSpPr/>
          <p:nvPr>
            <p:ph idx="2" type="sldImg"/>
          </p:nvPr>
        </p:nvSpPr>
        <p:spPr>
          <a:xfrm>
            <a:off x="961150" y="243350"/>
            <a:ext cx="384420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3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8" name="Google Shape;88;p3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31f334dfcb5_0_107:notes"/>
          <p:cNvSpPr txBox="1"/>
          <p:nvPr>
            <p:ph idx="1" type="body"/>
          </p:nvPr>
        </p:nvSpPr>
        <p:spPr>
          <a:xfrm>
            <a:off x="576575" y="1541300"/>
            <a:ext cx="46125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52" name="Google Shape;352;g31f334dfcb5_0_107:notes"/>
          <p:cNvSpPr/>
          <p:nvPr>
            <p:ph idx="2" type="sldImg"/>
          </p:nvPr>
        </p:nvSpPr>
        <p:spPr>
          <a:xfrm>
            <a:off x="961150" y="243350"/>
            <a:ext cx="384420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31e85743bab_0_0:notes"/>
          <p:cNvSpPr txBox="1"/>
          <p:nvPr>
            <p:ph idx="1" type="body"/>
          </p:nvPr>
        </p:nvSpPr>
        <p:spPr>
          <a:xfrm>
            <a:off x="576575" y="1541300"/>
            <a:ext cx="46125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62" name="Google Shape;362;g31e85743bab_0_0:notes"/>
          <p:cNvSpPr/>
          <p:nvPr>
            <p:ph idx="2" type="sldImg"/>
          </p:nvPr>
        </p:nvSpPr>
        <p:spPr>
          <a:xfrm>
            <a:off x="961150" y="243350"/>
            <a:ext cx="384420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31e85743bab_0_72:notes"/>
          <p:cNvSpPr txBox="1"/>
          <p:nvPr>
            <p:ph idx="1" type="body"/>
          </p:nvPr>
        </p:nvSpPr>
        <p:spPr>
          <a:xfrm>
            <a:off x="576575" y="1541300"/>
            <a:ext cx="46125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70" name="Google Shape;370;g31e85743bab_0_72:notes"/>
          <p:cNvSpPr/>
          <p:nvPr>
            <p:ph idx="2" type="sldImg"/>
          </p:nvPr>
        </p:nvSpPr>
        <p:spPr>
          <a:xfrm>
            <a:off x="961150" y="243350"/>
            <a:ext cx="384420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31e85743bab_0_81:notes"/>
          <p:cNvSpPr txBox="1"/>
          <p:nvPr>
            <p:ph idx="1" type="body"/>
          </p:nvPr>
        </p:nvSpPr>
        <p:spPr>
          <a:xfrm>
            <a:off x="576575" y="1541300"/>
            <a:ext cx="46125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80" name="Google Shape;380;g31e85743bab_0_81:notes"/>
          <p:cNvSpPr/>
          <p:nvPr>
            <p:ph idx="2" type="sldImg"/>
          </p:nvPr>
        </p:nvSpPr>
        <p:spPr>
          <a:xfrm>
            <a:off x="961150" y="243350"/>
            <a:ext cx="384420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31f9a8d2d1e_0_0:notes"/>
          <p:cNvSpPr txBox="1"/>
          <p:nvPr>
            <p:ph idx="1" type="body"/>
          </p:nvPr>
        </p:nvSpPr>
        <p:spPr>
          <a:xfrm>
            <a:off x="576575" y="1541300"/>
            <a:ext cx="46125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90" name="Google Shape;390;g31f9a8d2d1e_0_0:notes"/>
          <p:cNvSpPr/>
          <p:nvPr>
            <p:ph idx="2" type="sldImg"/>
          </p:nvPr>
        </p:nvSpPr>
        <p:spPr>
          <a:xfrm>
            <a:off x="961150" y="243350"/>
            <a:ext cx="384420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31f334dfcb5_0_122:notes"/>
          <p:cNvSpPr txBox="1"/>
          <p:nvPr>
            <p:ph idx="1" type="body"/>
          </p:nvPr>
        </p:nvSpPr>
        <p:spPr>
          <a:xfrm>
            <a:off x="576575" y="1541300"/>
            <a:ext cx="46125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00" name="Google Shape;400;g31f334dfcb5_0_122:notes"/>
          <p:cNvSpPr/>
          <p:nvPr>
            <p:ph idx="2" type="sldImg"/>
          </p:nvPr>
        </p:nvSpPr>
        <p:spPr>
          <a:xfrm>
            <a:off x="961150" y="243350"/>
            <a:ext cx="384420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31f334dfcb5_0_134:notes"/>
          <p:cNvSpPr txBox="1"/>
          <p:nvPr>
            <p:ph idx="1" type="body"/>
          </p:nvPr>
        </p:nvSpPr>
        <p:spPr>
          <a:xfrm>
            <a:off x="576575" y="1541300"/>
            <a:ext cx="46125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11" name="Google Shape;411;g31f334dfcb5_0_134:notes"/>
          <p:cNvSpPr/>
          <p:nvPr>
            <p:ph idx="2" type="sldImg"/>
          </p:nvPr>
        </p:nvSpPr>
        <p:spPr>
          <a:xfrm>
            <a:off x="961150" y="243350"/>
            <a:ext cx="384420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31ce4799104_0_5:notes"/>
          <p:cNvSpPr txBox="1"/>
          <p:nvPr>
            <p:ph idx="1" type="body"/>
          </p:nvPr>
        </p:nvSpPr>
        <p:spPr>
          <a:xfrm>
            <a:off x="576575" y="1541300"/>
            <a:ext cx="46125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22" name="Google Shape;422;g31ce4799104_0_5:notes"/>
          <p:cNvSpPr/>
          <p:nvPr>
            <p:ph idx="2" type="sldImg"/>
          </p:nvPr>
        </p:nvSpPr>
        <p:spPr>
          <a:xfrm>
            <a:off x="961150" y="243350"/>
            <a:ext cx="384420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31ce4799104_0_15:notes"/>
          <p:cNvSpPr txBox="1"/>
          <p:nvPr>
            <p:ph idx="1" type="body"/>
          </p:nvPr>
        </p:nvSpPr>
        <p:spPr>
          <a:xfrm>
            <a:off x="576575" y="1541300"/>
            <a:ext cx="46125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29" name="Google Shape;429;g31ce4799104_0_15:notes"/>
          <p:cNvSpPr/>
          <p:nvPr>
            <p:ph idx="2" type="sldImg"/>
          </p:nvPr>
        </p:nvSpPr>
        <p:spPr>
          <a:xfrm>
            <a:off x="961150" y="243350"/>
            <a:ext cx="384420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37543f988ef_0_0:notes"/>
          <p:cNvSpPr txBox="1"/>
          <p:nvPr>
            <p:ph idx="1" type="body"/>
          </p:nvPr>
        </p:nvSpPr>
        <p:spPr>
          <a:xfrm>
            <a:off x="576575" y="1541300"/>
            <a:ext cx="46125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37" name="Google Shape;437;g37543f988ef_0_0:notes"/>
          <p:cNvSpPr/>
          <p:nvPr>
            <p:ph idx="2" type="sldImg"/>
          </p:nvPr>
        </p:nvSpPr>
        <p:spPr>
          <a:xfrm>
            <a:off x="961150" y="243350"/>
            <a:ext cx="384420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4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8" name="Google Shape;98;p4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37543f988ef_0_14:notes"/>
          <p:cNvSpPr txBox="1"/>
          <p:nvPr>
            <p:ph idx="1" type="body"/>
          </p:nvPr>
        </p:nvSpPr>
        <p:spPr>
          <a:xfrm>
            <a:off x="576575" y="1541300"/>
            <a:ext cx="46125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47" name="Google Shape;447;g37543f988ef_0_14:notes"/>
          <p:cNvSpPr/>
          <p:nvPr>
            <p:ph idx="2" type="sldImg"/>
          </p:nvPr>
        </p:nvSpPr>
        <p:spPr>
          <a:xfrm>
            <a:off x="961150" y="243350"/>
            <a:ext cx="384420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37543f988ef_0_27:notes"/>
          <p:cNvSpPr txBox="1"/>
          <p:nvPr>
            <p:ph idx="1" type="body"/>
          </p:nvPr>
        </p:nvSpPr>
        <p:spPr>
          <a:xfrm>
            <a:off x="576575" y="1541300"/>
            <a:ext cx="46125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57" name="Google Shape;457;g37543f988ef_0_27:notes"/>
          <p:cNvSpPr/>
          <p:nvPr>
            <p:ph idx="2" type="sldImg"/>
          </p:nvPr>
        </p:nvSpPr>
        <p:spPr>
          <a:xfrm>
            <a:off x="961150" y="243350"/>
            <a:ext cx="384420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16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69" name="Google Shape;469;p16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31d00b2da0a_0_21:notes"/>
          <p:cNvSpPr txBox="1"/>
          <p:nvPr>
            <p:ph idx="1" type="body"/>
          </p:nvPr>
        </p:nvSpPr>
        <p:spPr>
          <a:xfrm>
            <a:off x="576575" y="1541300"/>
            <a:ext cx="46125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75" name="Google Shape;475;g31d00b2da0a_0_21:notes"/>
          <p:cNvSpPr/>
          <p:nvPr>
            <p:ph idx="2" type="sldImg"/>
          </p:nvPr>
        </p:nvSpPr>
        <p:spPr>
          <a:xfrm>
            <a:off x="961150" y="243350"/>
            <a:ext cx="384420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31d00b2da0a_0_12:notes"/>
          <p:cNvSpPr txBox="1"/>
          <p:nvPr>
            <p:ph idx="1" type="body"/>
          </p:nvPr>
        </p:nvSpPr>
        <p:spPr>
          <a:xfrm>
            <a:off x="576575" y="1541300"/>
            <a:ext cx="46125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84" name="Google Shape;484;g31d00b2da0a_0_12:notes"/>
          <p:cNvSpPr/>
          <p:nvPr>
            <p:ph idx="2" type="sldImg"/>
          </p:nvPr>
        </p:nvSpPr>
        <p:spPr>
          <a:xfrm>
            <a:off x="961150" y="243350"/>
            <a:ext cx="384420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31d00b2da0a_0_36:notes"/>
          <p:cNvSpPr txBox="1"/>
          <p:nvPr>
            <p:ph idx="1" type="body"/>
          </p:nvPr>
        </p:nvSpPr>
        <p:spPr>
          <a:xfrm>
            <a:off x="576575" y="1541300"/>
            <a:ext cx="46125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93" name="Google Shape;493;g31d00b2da0a_0_36:notes"/>
          <p:cNvSpPr/>
          <p:nvPr>
            <p:ph idx="2" type="sldImg"/>
          </p:nvPr>
        </p:nvSpPr>
        <p:spPr>
          <a:xfrm>
            <a:off x="961150" y="243350"/>
            <a:ext cx="384420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31dcf98ffb0_0_2:notes"/>
          <p:cNvSpPr txBox="1"/>
          <p:nvPr>
            <p:ph idx="1" type="body"/>
          </p:nvPr>
        </p:nvSpPr>
        <p:spPr>
          <a:xfrm>
            <a:off x="576575" y="1541300"/>
            <a:ext cx="46125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03" name="Google Shape;503;g31dcf98ffb0_0_2:notes"/>
          <p:cNvSpPr/>
          <p:nvPr>
            <p:ph idx="2" type="sldImg"/>
          </p:nvPr>
        </p:nvSpPr>
        <p:spPr>
          <a:xfrm>
            <a:off x="961150" y="243350"/>
            <a:ext cx="384420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3212967500f_1_0:notes"/>
          <p:cNvSpPr txBox="1"/>
          <p:nvPr>
            <p:ph idx="1" type="body"/>
          </p:nvPr>
        </p:nvSpPr>
        <p:spPr>
          <a:xfrm>
            <a:off x="576575" y="1541300"/>
            <a:ext cx="46125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13" name="Google Shape;513;g3212967500f_1_0:notes"/>
          <p:cNvSpPr/>
          <p:nvPr>
            <p:ph idx="2" type="sldImg"/>
          </p:nvPr>
        </p:nvSpPr>
        <p:spPr>
          <a:xfrm>
            <a:off x="961150" y="243350"/>
            <a:ext cx="384420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31d00b2da0a_0_0:notes"/>
          <p:cNvSpPr txBox="1"/>
          <p:nvPr>
            <p:ph idx="1" type="body"/>
          </p:nvPr>
        </p:nvSpPr>
        <p:spPr>
          <a:xfrm>
            <a:off x="576575" y="1541300"/>
            <a:ext cx="46125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20" name="Google Shape;520;g31d00b2da0a_0_0:notes"/>
          <p:cNvSpPr/>
          <p:nvPr>
            <p:ph idx="2" type="sldImg"/>
          </p:nvPr>
        </p:nvSpPr>
        <p:spPr>
          <a:xfrm>
            <a:off x="961150" y="243350"/>
            <a:ext cx="384420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31d6baea2bf_0_10:notes"/>
          <p:cNvSpPr txBox="1"/>
          <p:nvPr>
            <p:ph idx="1" type="body"/>
          </p:nvPr>
        </p:nvSpPr>
        <p:spPr>
          <a:xfrm>
            <a:off x="576575" y="1541300"/>
            <a:ext cx="46125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28" name="Google Shape;528;g31d6baea2bf_0_10:notes"/>
          <p:cNvSpPr/>
          <p:nvPr>
            <p:ph idx="2" type="sldImg"/>
          </p:nvPr>
        </p:nvSpPr>
        <p:spPr>
          <a:xfrm>
            <a:off x="961150" y="243350"/>
            <a:ext cx="384420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5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9" name="Google Shape;109;p5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14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37" name="Google Shape;537;p14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31f31d0a28d_0_180:notes"/>
          <p:cNvSpPr txBox="1"/>
          <p:nvPr>
            <p:ph idx="1" type="body"/>
          </p:nvPr>
        </p:nvSpPr>
        <p:spPr>
          <a:xfrm>
            <a:off x="576575" y="1541300"/>
            <a:ext cx="46125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44" name="Google Shape;544;g31f31d0a28d_0_180:notes"/>
          <p:cNvSpPr/>
          <p:nvPr>
            <p:ph idx="2" type="sldImg"/>
          </p:nvPr>
        </p:nvSpPr>
        <p:spPr>
          <a:xfrm>
            <a:off x="961150" y="243350"/>
            <a:ext cx="384420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31f334dfcb5_0_152:notes"/>
          <p:cNvSpPr txBox="1"/>
          <p:nvPr>
            <p:ph idx="1" type="body"/>
          </p:nvPr>
        </p:nvSpPr>
        <p:spPr>
          <a:xfrm>
            <a:off x="576575" y="1541300"/>
            <a:ext cx="46125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51" name="Google Shape;551;g31f334dfcb5_0_152:notes"/>
          <p:cNvSpPr/>
          <p:nvPr>
            <p:ph idx="2" type="sldImg"/>
          </p:nvPr>
        </p:nvSpPr>
        <p:spPr>
          <a:xfrm>
            <a:off x="961150" y="243350"/>
            <a:ext cx="384420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31f334dfcb5_0_0:notes"/>
          <p:cNvSpPr txBox="1"/>
          <p:nvPr>
            <p:ph idx="1" type="body"/>
          </p:nvPr>
        </p:nvSpPr>
        <p:spPr>
          <a:xfrm>
            <a:off x="576575" y="1541300"/>
            <a:ext cx="46125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59" name="Google Shape;559;g31f334dfcb5_0_0:notes"/>
          <p:cNvSpPr/>
          <p:nvPr>
            <p:ph idx="2" type="sldImg"/>
          </p:nvPr>
        </p:nvSpPr>
        <p:spPr>
          <a:xfrm>
            <a:off x="961150" y="243350"/>
            <a:ext cx="384420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31f334dfcb5_0_11:notes"/>
          <p:cNvSpPr txBox="1"/>
          <p:nvPr>
            <p:ph idx="1" type="body"/>
          </p:nvPr>
        </p:nvSpPr>
        <p:spPr>
          <a:xfrm>
            <a:off x="576575" y="1541300"/>
            <a:ext cx="46125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67" name="Google Shape;567;g31f334dfcb5_0_11:notes"/>
          <p:cNvSpPr/>
          <p:nvPr>
            <p:ph idx="2" type="sldImg"/>
          </p:nvPr>
        </p:nvSpPr>
        <p:spPr>
          <a:xfrm>
            <a:off x="961150" y="243350"/>
            <a:ext cx="384420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31f31d0a28d_0_189:notes"/>
          <p:cNvSpPr txBox="1"/>
          <p:nvPr>
            <p:ph idx="1" type="body"/>
          </p:nvPr>
        </p:nvSpPr>
        <p:spPr>
          <a:xfrm>
            <a:off x="576575" y="1541300"/>
            <a:ext cx="46125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76" name="Google Shape;576;g31f31d0a28d_0_189:notes"/>
          <p:cNvSpPr/>
          <p:nvPr>
            <p:ph idx="2" type="sldImg"/>
          </p:nvPr>
        </p:nvSpPr>
        <p:spPr>
          <a:xfrm>
            <a:off x="961150" y="243350"/>
            <a:ext cx="384420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31f334dfcb5_0_21:notes"/>
          <p:cNvSpPr txBox="1"/>
          <p:nvPr>
            <p:ph idx="1" type="body"/>
          </p:nvPr>
        </p:nvSpPr>
        <p:spPr>
          <a:xfrm>
            <a:off x="576575" y="1541300"/>
            <a:ext cx="46125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84" name="Google Shape;584;g31f334dfcb5_0_21:notes"/>
          <p:cNvSpPr/>
          <p:nvPr>
            <p:ph idx="2" type="sldImg"/>
          </p:nvPr>
        </p:nvSpPr>
        <p:spPr>
          <a:xfrm>
            <a:off x="961150" y="243350"/>
            <a:ext cx="384420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31f334dfcb5_0_31:notes"/>
          <p:cNvSpPr txBox="1"/>
          <p:nvPr>
            <p:ph idx="1" type="body"/>
          </p:nvPr>
        </p:nvSpPr>
        <p:spPr>
          <a:xfrm>
            <a:off x="576575" y="1541300"/>
            <a:ext cx="46125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92" name="Google Shape;592;g31f334dfcb5_0_31:notes"/>
          <p:cNvSpPr/>
          <p:nvPr>
            <p:ph idx="2" type="sldImg"/>
          </p:nvPr>
        </p:nvSpPr>
        <p:spPr>
          <a:xfrm>
            <a:off x="961150" y="243350"/>
            <a:ext cx="384420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31f31d0a28d_0_199:notes"/>
          <p:cNvSpPr txBox="1"/>
          <p:nvPr>
            <p:ph idx="1" type="body"/>
          </p:nvPr>
        </p:nvSpPr>
        <p:spPr>
          <a:xfrm>
            <a:off x="576575" y="1541300"/>
            <a:ext cx="46125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01" name="Google Shape;601;g31f31d0a28d_0_199:notes"/>
          <p:cNvSpPr/>
          <p:nvPr>
            <p:ph idx="2" type="sldImg"/>
          </p:nvPr>
        </p:nvSpPr>
        <p:spPr>
          <a:xfrm>
            <a:off x="961150" y="243350"/>
            <a:ext cx="384420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31f334dfcb5_0_41:notes"/>
          <p:cNvSpPr txBox="1"/>
          <p:nvPr>
            <p:ph idx="1" type="body"/>
          </p:nvPr>
        </p:nvSpPr>
        <p:spPr>
          <a:xfrm>
            <a:off x="576575" y="1541300"/>
            <a:ext cx="46125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09" name="Google Shape;609;g31f334dfcb5_0_41:notes"/>
          <p:cNvSpPr/>
          <p:nvPr>
            <p:ph idx="2" type="sldImg"/>
          </p:nvPr>
        </p:nvSpPr>
        <p:spPr>
          <a:xfrm>
            <a:off x="961150" y="243350"/>
            <a:ext cx="384420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3739bfcf57b_16_0:notes"/>
          <p:cNvSpPr txBox="1"/>
          <p:nvPr>
            <p:ph idx="1" type="body"/>
          </p:nvPr>
        </p:nvSpPr>
        <p:spPr>
          <a:xfrm>
            <a:off x="576575" y="1541300"/>
            <a:ext cx="46125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9" name="Google Shape;119;g3739bfcf57b_16_0:notes"/>
          <p:cNvSpPr/>
          <p:nvPr>
            <p:ph idx="2" type="sldImg"/>
          </p:nvPr>
        </p:nvSpPr>
        <p:spPr>
          <a:xfrm>
            <a:off x="961150" y="243350"/>
            <a:ext cx="384420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31f334dfcb5_0_51:notes"/>
          <p:cNvSpPr txBox="1"/>
          <p:nvPr>
            <p:ph idx="1" type="body"/>
          </p:nvPr>
        </p:nvSpPr>
        <p:spPr>
          <a:xfrm>
            <a:off x="576575" y="1541300"/>
            <a:ext cx="46125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17" name="Google Shape;617;g31f334dfcb5_0_51:notes"/>
          <p:cNvSpPr/>
          <p:nvPr>
            <p:ph idx="2" type="sldImg"/>
          </p:nvPr>
        </p:nvSpPr>
        <p:spPr>
          <a:xfrm>
            <a:off x="961150" y="243350"/>
            <a:ext cx="384420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3739bfcf57b_16_13:notes"/>
          <p:cNvSpPr txBox="1"/>
          <p:nvPr>
            <p:ph idx="1" type="body"/>
          </p:nvPr>
        </p:nvSpPr>
        <p:spPr>
          <a:xfrm>
            <a:off x="576575" y="1541300"/>
            <a:ext cx="46125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26" name="Google Shape;626;g3739bfcf57b_16_13:notes"/>
          <p:cNvSpPr/>
          <p:nvPr>
            <p:ph idx="2" type="sldImg"/>
          </p:nvPr>
        </p:nvSpPr>
        <p:spPr>
          <a:xfrm>
            <a:off x="961150" y="243350"/>
            <a:ext cx="384420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375ac673496_1_37:notes"/>
          <p:cNvSpPr txBox="1"/>
          <p:nvPr>
            <p:ph idx="1" type="body"/>
          </p:nvPr>
        </p:nvSpPr>
        <p:spPr>
          <a:xfrm>
            <a:off x="576575" y="1541300"/>
            <a:ext cx="46125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35" name="Google Shape;635;g375ac673496_1_37:notes"/>
          <p:cNvSpPr/>
          <p:nvPr>
            <p:ph idx="2" type="sldImg"/>
          </p:nvPr>
        </p:nvSpPr>
        <p:spPr>
          <a:xfrm>
            <a:off x="961150" y="243350"/>
            <a:ext cx="384420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26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42" name="Google Shape;642;p26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31f31d0a28d_0_169:notes"/>
          <p:cNvSpPr txBox="1"/>
          <p:nvPr>
            <p:ph idx="1" type="body"/>
          </p:nvPr>
        </p:nvSpPr>
        <p:spPr>
          <a:xfrm>
            <a:off x="576575" y="1541300"/>
            <a:ext cx="46125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54" name="Google Shape;654;g31f31d0a28d_0_169:notes"/>
          <p:cNvSpPr/>
          <p:nvPr>
            <p:ph idx="2" type="sldImg"/>
          </p:nvPr>
        </p:nvSpPr>
        <p:spPr>
          <a:xfrm>
            <a:off x="961150" y="243350"/>
            <a:ext cx="384420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g34bf21037f4_0_0:notes"/>
          <p:cNvSpPr txBox="1"/>
          <p:nvPr>
            <p:ph idx="1" type="body"/>
          </p:nvPr>
        </p:nvSpPr>
        <p:spPr>
          <a:xfrm>
            <a:off x="576575" y="1541300"/>
            <a:ext cx="46125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66" name="Google Shape;666;g34bf21037f4_0_0:notes"/>
          <p:cNvSpPr/>
          <p:nvPr>
            <p:ph idx="2" type="sldImg"/>
          </p:nvPr>
        </p:nvSpPr>
        <p:spPr>
          <a:xfrm>
            <a:off x="961150" y="243350"/>
            <a:ext cx="384420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g34bf21037f4_0_12:notes"/>
          <p:cNvSpPr txBox="1"/>
          <p:nvPr>
            <p:ph idx="1" type="body"/>
          </p:nvPr>
        </p:nvSpPr>
        <p:spPr>
          <a:xfrm>
            <a:off x="576575" y="1541300"/>
            <a:ext cx="46125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75" name="Google Shape;675;g34bf21037f4_0_12:notes"/>
          <p:cNvSpPr/>
          <p:nvPr>
            <p:ph idx="2" type="sldImg"/>
          </p:nvPr>
        </p:nvSpPr>
        <p:spPr>
          <a:xfrm>
            <a:off x="961150" y="243350"/>
            <a:ext cx="384420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g3212967500f_1_16:notes"/>
          <p:cNvSpPr txBox="1"/>
          <p:nvPr>
            <p:ph idx="1" type="body"/>
          </p:nvPr>
        </p:nvSpPr>
        <p:spPr>
          <a:xfrm>
            <a:off x="576575" y="1541300"/>
            <a:ext cx="46125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84" name="Google Shape;684;g3212967500f_1_16:notes"/>
          <p:cNvSpPr/>
          <p:nvPr>
            <p:ph idx="2" type="sldImg"/>
          </p:nvPr>
        </p:nvSpPr>
        <p:spPr>
          <a:xfrm>
            <a:off x="961150" y="243350"/>
            <a:ext cx="384420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1f31d0a28d_0_0:notes"/>
          <p:cNvSpPr txBox="1"/>
          <p:nvPr>
            <p:ph idx="1" type="body"/>
          </p:nvPr>
        </p:nvSpPr>
        <p:spPr>
          <a:xfrm>
            <a:off x="576575" y="1541300"/>
            <a:ext cx="46125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6" name="Google Shape;126;g31f31d0a28d_0_0:notes"/>
          <p:cNvSpPr/>
          <p:nvPr>
            <p:ph idx="2" type="sldImg"/>
          </p:nvPr>
        </p:nvSpPr>
        <p:spPr>
          <a:xfrm>
            <a:off x="961150" y="243350"/>
            <a:ext cx="384420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1f31d0a28d_0_124:notes"/>
          <p:cNvSpPr txBox="1"/>
          <p:nvPr>
            <p:ph idx="1" type="body"/>
          </p:nvPr>
        </p:nvSpPr>
        <p:spPr>
          <a:xfrm>
            <a:off x="576575" y="1541300"/>
            <a:ext cx="46125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4" name="Google Shape;134;g31f31d0a28d_0_124:notes"/>
          <p:cNvSpPr/>
          <p:nvPr>
            <p:ph idx="2" type="sldImg"/>
          </p:nvPr>
        </p:nvSpPr>
        <p:spPr>
          <a:xfrm>
            <a:off x="961150" y="243350"/>
            <a:ext cx="384420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6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3" name="Google Shape;143;p6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6"/>
          <p:cNvSpPr txBox="1"/>
          <p:nvPr>
            <p:ph type="title"/>
          </p:nvPr>
        </p:nvSpPr>
        <p:spPr>
          <a:xfrm>
            <a:off x="1707260" y="94233"/>
            <a:ext cx="2350135" cy="3486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00">
                <a:solidFill>
                  <a:srgbClr val="334669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36"/>
          <p:cNvSpPr txBox="1"/>
          <p:nvPr>
            <p:ph idx="1" type="body"/>
          </p:nvPr>
        </p:nvSpPr>
        <p:spPr>
          <a:xfrm>
            <a:off x="207060" y="633222"/>
            <a:ext cx="5163820" cy="12471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36"/>
          <p:cNvSpPr txBox="1"/>
          <p:nvPr>
            <p:ph idx="11" type="ftr"/>
          </p:nvPr>
        </p:nvSpPr>
        <p:spPr>
          <a:xfrm>
            <a:off x="1960372" y="3017710"/>
            <a:ext cx="1845056" cy="1622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36"/>
          <p:cNvSpPr txBox="1"/>
          <p:nvPr>
            <p:ph idx="10" type="dt"/>
          </p:nvPr>
        </p:nvSpPr>
        <p:spPr>
          <a:xfrm>
            <a:off x="288290" y="3017710"/>
            <a:ext cx="1326134" cy="1622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36"/>
          <p:cNvSpPr txBox="1"/>
          <p:nvPr>
            <p:ph idx="12" type="sldNum"/>
          </p:nvPr>
        </p:nvSpPr>
        <p:spPr>
          <a:xfrm>
            <a:off x="5347970" y="3104757"/>
            <a:ext cx="248920" cy="1174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5778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A466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5778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A466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5778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A466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5778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A466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5778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A466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5778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A466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5778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A466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5778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A466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5778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A466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57785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/24</a:t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31e85743bab_0_118"/>
          <p:cNvSpPr txBox="1"/>
          <p:nvPr>
            <p:ph type="title"/>
          </p:nvPr>
        </p:nvSpPr>
        <p:spPr>
          <a:xfrm>
            <a:off x="1565275" y="162305"/>
            <a:ext cx="26352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00">
                <a:solidFill>
                  <a:srgbClr val="33466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g31e85743bab_0_118"/>
          <p:cNvSpPr txBox="1"/>
          <p:nvPr>
            <p:ph idx="1" type="body"/>
          </p:nvPr>
        </p:nvSpPr>
        <p:spPr>
          <a:xfrm>
            <a:off x="288290" y="746315"/>
            <a:ext cx="2508000" cy="21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g31e85743bab_0_118"/>
          <p:cNvSpPr txBox="1"/>
          <p:nvPr>
            <p:ph idx="2" type="body"/>
          </p:nvPr>
        </p:nvSpPr>
        <p:spPr>
          <a:xfrm>
            <a:off x="2969387" y="746315"/>
            <a:ext cx="2508000" cy="21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g31e85743bab_0_118"/>
          <p:cNvSpPr txBox="1"/>
          <p:nvPr>
            <p:ph idx="11" type="ftr"/>
          </p:nvPr>
        </p:nvSpPr>
        <p:spPr>
          <a:xfrm>
            <a:off x="1960372" y="3017710"/>
            <a:ext cx="1845000" cy="1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g31e85743bab_0_118"/>
          <p:cNvSpPr txBox="1"/>
          <p:nvPr>
            <p:ph idx="10" type="dt"/>
          </p:nvPr>
        </p:nvSpPr>
        <p:spPr>
          <a:xfrm>
            <a:off x="288290" y="3017710"/>
            <a:ext cx="1326000" cy="1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g31e85743bab_0_118"/>
          <p:cNvSpPr txBox="1"/>
          <p:nvPr>
            <p:ph idx="12" type="sldNum"/>
          </p:nvPr>
        </p:nvSpPr>
        <p:spPr>
          <a:xfrm>
            <a:off x="5347970" y="3104757"/>
            <a:ext cx="2451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5778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A466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0" lvl="1" marL="5778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A466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0" lvl="2" marL="5778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A466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0" lvl="3" marL="5778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A466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0" lvl="4" marL="5778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A466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0" lvl="5" marL="5778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A466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0" lvl="6" marL="5778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A466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0" lvl="7" marL="5778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A466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0" lvl="8" marL="5778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A466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57785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/27</a:t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7"/>
          <p:cNvSpPr txBox="1"/>
          <p:nvPr>
            <p:ph idx="11" type="ftr"/>
          </p:nvPr>
        </p:nvSpPr>
        <p:spPr>
          <a:xfrm>
            <a:off x="1960372" y="3017710"/>
            <a:ext cx="1845056" cy="1622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37"/>
          <p:cNvSpPr txBox="1"/>
          <p:nvPr>
            <p:ph idx="10" type="dt"/>
          </p:nvPr>
        </p:nvSpPr>
        <p:spPr>
          <a:xfrm>
            <a:off x="288290" y="3017710"/>
            <a:ext cx="1326134" cy="1622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37"/>
          <p:cNvSpPr txBox="1"/>
          <p:nvPr>
            <p:ph idx="12" type="sldNum"/>
          </p:nvPr>
        </p:nvSpPr>
        <p:spPr>
          <a:xfrm>
            <a:off x="5347970" y="3104757"/>
            <a:ext cx="248920" cy="1174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5778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A466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5778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A466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5778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A466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5778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A466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5778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A466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5778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A466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5778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A466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5778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A466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5778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A466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57785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/24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8"/>
          <p:cNvSpPr txBox="1"/>
          <p:nvPr>
            <p:ph type="title"/>
          </p:nvPr>
        </p:nvSpPr>
        <p:spPr>
          <a:xfrm>
            <a:off x="1707260" y="94233"/>
            <a:ext cx="2350135" cy="3486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00">
                <a:solidFill>
                  <a:srgbClr val="334669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38"/>
          <p:cNvSpPr txBox="1"/>
          <p:nvPr>
            <p:ph idx="11" type="ftr"/>
          </p:nvPr>
        </p:nvSpPr>
        <p:spPr>
          <a:xfrm>
            <a:off x="1960372" y="3017710"/>
            <a:ext cx="1845056" cy="1622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38"/>
          <p:cNvSpPr txBox="1"/>
          <p:nvPr>
            <p:ph idx="10" type="dt"/>
          </p:nvPr>
        </p:nvSpPr>
        <p:spPr>
          <a:xfrm>
            <a:off x="288290" y="3017710"/>
            <a:ext cx="1326134" cy="1622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38"/>
          <p:cNvSpPr txBox="1"/>
          <p:nvPr>
            <p:ph idx="12" type="sldNum"/>
          </p:nvPr>
        </p:nvSpPr>
        <p:spPr>
          <a:xfrm>
            <a:off x="5347970" y="3104757"/>
            <a:ext cx="248920" cy="1174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5778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A466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5778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A466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5778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A466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5778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A466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5778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A466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5778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A466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5778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A466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5778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A466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5778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A466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57785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/24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9"/>
          <p:cNvSpPr txBox="1"/>
          <p:nvPr>
            <p:ph type="ctrTitle"/>
          </p:nvPr>
        </p:nvSpPr>
        <p:spPr>
          <a:xfrm>
            <a:off x="432435" y="1005903"/>
            <a:ext cx="4900930" cy="6814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00">
                <a:solidFill>
                  <a:srgbClr val="334669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39"/>
          <p:cNvSpPr txBox="1"/>
          <p:nvPr>
            <p:ph idx="1" type="subTitle"/>
          </p:nvPr>
        </p:nvSpPr>
        <p:spPr>
          <a:xfrm>
            <a:off x="864870" y="1817116"/>
            <a:ext cx="4036060" cy="8112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39"/>
          <p:cNvSpPr txBox="1"/>
          <p:nvPr>
            <p:ph idx="11" type="ftr"/>
          </p:nvPr>
        </p:nvSpPr>
        <p:spPr>
          <a:xfrm>
            <a:off x="1960372" y="3017710"/>
            <a:ext cx="1845056" cy="1622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39"/>
          <p:cNvSpPr txBox="1"/>
          <p:nvPr>
            <p:ph idx="10" type="dt"/>
          </p:nvPr>
        </p:nvSpPr>
        <p:spPr>
          <a:xfrm>
            <a:off x="288290" y="3017710"/>
            <a:ext cx="1326134" cy="1622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39"/>
          <p:cNvSpPr txBox="1"/>
          <p:nvPr>
            <p:ph idx="12" type="sldNum"/>
          </p:nvPr>
        </p:nvSpPr>
        <p:spPr>
          <a:xfrm>
            <a:off x="5347970" y="3104757"/>
            <a:ext cx="248920" cy="1174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5778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A466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5778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A466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5778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A466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5778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A466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5778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A466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5778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A466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5778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A466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5778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A466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5778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A466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57785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/24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40"/>
          <p:cNvSpPr txBox="1"/>
          <p:nvPr>
            <p:ph type="title"/>
          </p:nvPr>
        </p:nvSpPr>
        <p:spPr>
          <a:xfrm>
            <a:off x="1707260" y="94233"/>
            <a:ext cx="2350135" cy="3486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00">
                <a:solidFill>
                  <a:srgbClr val="334669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40"/>
          <p:cNvSpPr txBox="1"/>
          <p:nvPr>
            <p:ph idx="1" type="body"/>
          </p:nvPr>
        </p:nvSpPr>
        <p:spPr>
          <a:xfrm>
            <a:off x="288290" y="746315"/>
            <a:ext cx="2508123" cy="21416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40"/>
          <p:cNvSpPr txBox="1"/>
          <p:nvPr>
            <p:ph idx="2" type="body"/>
          </p:nvPr>
        </p:nvSpPr>
        <p:spPr>
          <a:xfrm>
            <a:off x="2969387" y="746315"/>
            <a:ext cx="2508123" cy="21416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40"/>
          <p:cNvSpPr txBox="1"/>
          <p:nvPr>
            <p:ph idx="11" type="ftr"/>
          </p:nvPr>
        </p:nvSpPr>
        <p:spPr>
          <a:xfrm>
            <a:off x="1960372" y="3017710"/>
            <a:ext cx="1845056" cy="1622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40"/>
          <p:cNvSpPr txBox="1"/>
          <p:nvPr>
            <p:ph idx="10" type="dt"/>
          </p:nvPr>
        </p:nvSpPr>
        <p:spPr>
          <a:xfrm>
            <a:off x="288290" y="3017710"/>
            <a:ext cx="1326134" cy="1622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40"/>
          <p:cNvSpPr txBox="1"/>
          <p:nvPr>
            <p:ph idx="12" type="sldNum"/>
          </p:nvPr>
        </p:nvSpPr>
        <p:spPr>
          <a:xfrm>
            <a:off x="5347970" y="3104757"/>
            <a:ext cx="248920" cy="1174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5778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A466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5778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A466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5778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A466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5778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A466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5778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A466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5778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A466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5778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A466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5778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A466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5778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A466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57785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/24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g31e85743bab_0_103"/>
          <p:cNvSpPr txBox="1"/>
          <p:nvPr>
            <p:ph idx="11" type="ftr"/>
          </p:nvPr>
        </p:nvSpPr>
        <p:spPr>
          <a:xfrm>
            <a:off x="1960372" y="3017710"/>
            <a:ext cx="1845000" cy="1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g31e85743bab_0_103"/>
          <p:cNvSpPr txBox="1"/>
          <p:nvPr>
            <p:ph idx="10" type="dt"/>
          </p:nvPr>
        </p:nvSpPr>
        <p:spPr>
          <a:xfrm>
            <a:off x="288290" y="3017710"/>
            <a:ext cx="1326000" cy="1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g31e85743bab_0_103"/>
          <p:cNvSpPr txBox="1"/>
          <p:nvPr>
            <p:ph idx="12" type="sldNum"/>
          </p:nvPr>
        </p:nvSpPr>
        <p:spPr>
          <a:xfrm>
            <a:off x="5347970" y="3104757"/>
            <a:ext cx="2451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5778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A466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0" lvl="1" marL="5778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A466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0" lvl="2" marL="5778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A466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0" lvl="3" marL="5778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A466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0" lvl="4" marL="5778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A466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0" lvl="5" marL="5778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A466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0" lvl="6" marL="5778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A466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0" lvl="7" marL="5778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A466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0" lvl="8" marL="5778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A466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57785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/27</a:t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31e85743bab_0_97"/>
          <p:cNvSpPr txBox="1"/>
          <p:nvPr>
            <p:ph type="title"/>
          </p:nvPr>
        </p:nvSpPr>
        <p:spPr>
          <a:xfrm>
            <a:off x="1565275" y="162305"/>
            <a:ext cx="26352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00">
                <a:solidFill>
                  <a:srgbClr val="33466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g31e85743bab_0_97"/>
          <p:cNvSpPr txBox="1"/>
          <p:nvPr>
            <p:ph idx="1" type="body"/>
          </p:nvPr>
        </p:nvSpPr>
        <p:spPr>
          <a:xfrm>
            <a:off x="171399" y="882066"/>
            <a:ext cx="2570400" cy="16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g31e85743bab_0_97"/>
          <p:cNvSpPr txBox="1"/>
          <p:nvPr>
            <p:ph idx="11" type="ftr"/>
          </p:nvPr>
        </p:nvSpPr>
        <p:spPr>
          <a:xfrm>
            <a:off x="1960372" y="3017710"/>
            <a:ext cx="1845000" cy="1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g31e85743bab_0_97"/>
          <p:cNvSpPr txBox="1"/>
          <p:nvPr>
            <p:ph idx="10" type="dt"/>
          </p:nvPr>
        </p:nvSpPr>
        <p:spPr>
          <a:xfrm>
            <a:off x="288290" y="3017710"/>
            <a:ext cx="1326000" cy="1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g31e85743bab_0_97"/>
          <p:cNvSpPr txBox="1"/>
          <p:nvPr>
            <p:ph idx="12" type="sldNum"/>
          </p:nvPr>
        </p:nvSpPr>
        <p:spPr>
          <a:xfrm>
            <a:off x="5347970" y="3104757"/>
            <a:ext cx="2451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5778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A466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0" lvl="1" marL="5778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A466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0" lvl="2" marL="5778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A466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0" lvl="3" marL="5778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A466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0" lvl="4" marL="5778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A466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0" lvl="5" marL="5778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A466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0" lvl="6" marL="5778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A466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0" lvl="7" marL="5778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A466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0" lvl="8" marL="5778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A466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57785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/27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31e85743bab_0_107"/>
          <p:cNvSpPr txBox="1"/>
          <p:nvPr>
            <p:ph type="ctrTitle"/>
          </p:nvPr>
        </p:nvSpPr>
        <p:spPr>
          <a:xfrm>
            <a:off x="1829180" y="165353"/>
            <a:ext cx="19347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00">
                <a:solidFill>
                  <a:srgbClr val="33466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g31e85743bab_0_107"/>
          <p:cNvSpPr txBox="1"/>
          <p:nvPr>
            <p:ph idx="1" type="subTitle"/>
          </p:nvPr>
        </p:nvSpPr>
        <p:spPr>
          <a:xfrm>
            <a:off x="864870" y="1817116"/>
            <a:ext cx="4036200" cy="8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g31e85743bab_0_107"/>
          <p:cNvSpPr txBox="1"/>
          <p:nvPr>
            <p:ph idx="11" type="ftr"/>
          </p:nvPr>
        </p:nvSpPr>
        <p:spPr>
          <a:xfrm>
            <a:off x="1960372" y="3017710"/>
            <a:ext cx="1845000" cy="1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g31e85743bab_0_107"/>
          <p:cNvSpPr txBox="1"/>
          <p:nvPr>
            <p:ph idx="10" type="dt"/>
          </p:nvPr>
        </p:nvSpPr>
        <p:spPr>
          <a:xfrm>
            <a:off x="288290" y="3017710"/>
            <a:ext cx="1326000" cy="1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g31e85743bab_0_107"/>
          <p:cNvSpPr txBox="1"/>
          <p:nvPr>
            <p:ph idx="12" type="sldNum"/>
          </p:nvPr>
        </p:nvSpPr>
        <p:spPr>
          <a:xfrm>
            <a:off x="5347970" y="3104757"/>
            <a:ext cx="2451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5778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A466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0" lvl="1" marL="5778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A466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0" lvl="2" marL="5778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A466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0" lvl="3" marL="5778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A466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0" lvl="4" marL="5778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A466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0" lvl="5" marL="5778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A466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0" lvl="6" marL="5778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A466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0" lvl="7" marL="5778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A466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0" lvl="8" marL="5778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A466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57785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/27</a:t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1e85743bab_0_113"/>
          <p:cNvSpPr txBox="1"/>
          <p:nvPr>
            <p:ph type="title"/>
          </p:nvPr>
        </p:nvSpPr>
        <p:spPr>
          <a:xfrm>
            <a:off x="1565275" y="162305"/>
            <a:ext cx="26352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00">
                <a:solidFill>
                  <a:srgbClr val="33466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g31e85743bab_0_113"/>
          <p:cNvSpPr txBox="1"/>
          <p:nvPr>
            <p:ph idx="11" type="ftr"/>
          </p:nvPr>
        </p:nvSpPr>
        <p:spPr>
          <a:xfrm>
            <a:off x="1960372" y="3017710"/>
            <a:ext cx="1845000" cy="1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g31e85743bab_0_113"/>
          <p:cNvSpPr txBox="1"/>
          <p:nvPr>
            <p:ph idx="10" type="dt"/>
          </p:nvPr>
        </p:nvSpPr>
        <p:spPr>
          <a:xfrm>
            <a:off x="288290" y="3017710"/>
            <a:ext cx="1326000" cy="1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g31e85743bab_0_113"/>
          <p:cNvSpPr txBox="1"/>
          <p:nvPr>
            <p:ph idx="12" type="sldNum"/>
          </p:nvPr>
        </p:nvSpPr>
        <p:spPr>
          <a:xfrm>
            <a:off x="5347970" y="3104757"/>
            <a:ext cx="2451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5778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A466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0" lvl="1" marL="5778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A466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0" lvl="2" marL="5778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A466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0" lvl="3" marL="5778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A466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0" lvl="4" marL="5778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A466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0" lvl="5" marL="5778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A466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0" lvl="6" marL="5778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A466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0" lvl="7" marL="5778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A466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0" lvl="8" marL="5778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A466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57785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/27</a:t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theme" Target="../theme/theme2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6.xml"/><Relationship Id="rId3" Type="http://schemas.openxmlformats.org/officeDocument/2006/relationships/slideLayout" Target="../slideLayouts/slideLayout7.xml"/><Relationship Id="rId4" Type="http://schemas.openxmlformats.org/officeDocument/2006/relationships/slideLayout" Target="../slideLayouts/slideLayout8.xml"/><Relationship Id="rId5" Type="http://schemas.openxmlformats.org/officeDocument/2006/relationships/slideLayout" Target="../slideLayouts/slideLayout9.xml"/><Relationship Id="rId6" Type="http://schemas.openxmlformats.org/officeDocument/2006/relationships/slideLayout" Target="../slideLayouts/slideLayout10.xml"/><Relationship Id="rId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35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5760719" cy="719328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35"/>
          <p:cNvSpPr txBox="1"/>
          <p:nvPr>
            <p:ph type="title"/>
          </p:nvPr>
        </p:nvSpPr>
        <p:spPr>
          <a:xfrm>
            <a:off x="1707260" y="94233"/>
            <a:ext cx="2350135" cy="3486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700" u="none" cap="none" strike="noStrike">
                <a:solidFill>
                  <a:srgbClr val="334669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35"/>
          <p:cNvSpPr txBox="1"/>
          <p:nvPr>
            <p:ph idx="1" type="body"/>
          </p:nvPr>
        </p:nvSpPr>
        <p:spPr>
          <a:xfrm>
            <a:off x="207060" y="633222"/>
            <a:ext cx="5163820" cy="12471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35"/>
          <p:cNvSpPr txBox="1"/>
          <p:nvPr>
            <p:ph idx="11" type="ftr"/>
          </p:nvPr>
        </p:nvSpPr>
        <p:spPr>
          <a:xfrm>
            <a:off x="1960372" y="3017710"/>
            <a:ext cx="1845056" cy="1622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" name="Google Shape;10;p35"/>
          <p:cNvSpPr txBox="1"/>
          <p:nvPr>
            <p:ph idx="10" type="dt"/>
          </p:nvPr>
        </p:nvSpPr>
        <p:spPr>
          <a:xfrm>
            <a:off x="288290" y="3017710"/>
            <a:ext cx="1326134" cy="1622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35"/>
          <p:cNvSpPr txBox="1"/>
          <p:nvPr>
            <p:ph idx="12" type="sldNum"/>
          </p:nvPr>
        </p:nvSpPr>
        <p:spPr>
          <a:xfrm>
            <a:off x="5347970" y="3104757"/>
            <a:ext cx="248920" cy="1174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5778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A466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5778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A466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5778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A466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5778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A466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5778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A466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5778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A466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5778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A466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5778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A466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5778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A466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57785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/24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41;g31e85743bab_0_90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5760719" cy="719328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g31e85743bab_0_90"/>
          <p:cNvSpPr txBox="1"/>
          <p:nvPr>
            <p:ph type="title"/>
          </p:nvPr>
        </p:nvSpPr>
        <p:spPr>
          <a:xfrm>
            <a:off x="1565275" y="162305"/>
            <a:ext cx="26352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700" u="none" cap="none" strike="noStrike">
                <a:solidFill>
                  <a:srgbClr val="33466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" name="Google Shape;43;g31e85743bab_0_90"/>
          <p:cNvSpPr txBox="1"/>
          <p:nvPr>
            <p:ph idx="1" type="body"/>
          </p:nvPr>
        </p:nvSpPr>
        <p:spPr>
          <a:xfrm>
            <a:off x="171399" y="882066"/>
            <a:ext cx="2570400" cy="16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" name="Google Shape;44;g31e85743bab_0_90"/>
          <p:cNvSpPr txBox="1"/>
          <p:nvPr>
            <p:ph idx="11" type="ftr"/>
          </p:nvPr>
        </p:nvSpPr>
        <p:spPr>
          <a:xfrm>
            <a:off x="1960372" y="3017710"/>
            <a:ext cx="1845000" cy="1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" name="Google Shape;45;g31e85743bab_0_90"/>
          <p:cNvSpPr txBox="1"/>
          <p:nvPr>
            <p:ph idx="10" type="dt"/>
          </p:nvPr>
        </p:nvSpPr>
        <p:spPr>
          <a:xfrm>
            <a:off x="288290" y="3017710"/>
            <a:ext cx="1326000" cy="1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" name="Google Shape;46;g31e85743bab_0_90"/>
          <p:cNvSpPr txBox="1"/>
          <p:nvPr>
            <p:ph idx="12" type="sldNum"/>
          </p:nvPr>
        </p:nvSpPr>
        <p:spPr>
          <a:xfrm>
            <a:off x="5347970" y="3104757"/>
            <a:ext cx="2451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5778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A466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0" lvl="1" marL="5778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A466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0" lvl="2" marL="5778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A466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0" lvl="3" marL="5778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A466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0" lvl="4" marL="5778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A466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0" lvl="5" marL="5778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A466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0" lvl="6" marL="5778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A466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0" lvl="7" marL="5778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A466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0" lvl="8" marL="5778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A466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57785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/27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5" r:id="rId2"/>
    <p:sldLayoutId id="2147483656" r:id="rId3"/>
    <p:sldLayoutId id="2147483657" r:id="rId4"/>
    <p:sldLayoutId id="2147483658" r:id="rId5"/>
    <p:sldLayoutId id="2147483659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slide" Target="/ppt/slides/slide3.xml"/><Relationship Id="rId4" Type="http://schemas.openxmlformats.org/officeDocument/2006/relationships/image" Target="../media/image2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slide" Target="/ppt/slides/slide3.xml"/><Relationship Id="rId4" Type="http://schemas.openxmlformats.org/officeDocument/2006/relationships/image" Target="../media/image6.png"/><Relationship Id="rId5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slide" Target="/ppt/slides/slide3.xml"/><Relationship Id="rId4" Type="http://schemas.openxmlformats.org/officeDocument/2006/relationships/image" Target="../media/image8.png"/><Relationship Id="rId5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slide" Target="/ppt/slides/slide3.xml"/><Relationship Id="rId4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slide" Target="/ppt/slides/slide3.xml"/><Relationship Id="rId4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slide" Target="/ppt/slides/slide3.xml"/><Relationship Id="rId4" Type="http://schemas.openxmlformats.org/officeDocument/2006/relationships/image" Target="../media/image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slide" Target="/ppt/slides/slide3.xml"/><Relationship Id="rId4" Type="http://schemas.openxmlformats.org/officeDocument/2006/relationships/image" Target="../media/image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slide" Target="/ppt/slides/slide3.xml"/><Relationship Id="rId4" Type="http://schemas.openxmlformats.org/officeDocument/2006/relationships/image" Target="../media/image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slide" Target="/ppt/slides/slide3.xml"/><Relationship Id="rId4" Type="http://schemas.openxmlformats.org/officeDocument/2006/relationships/image" Target="../media/image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slide" Target="/ppt/slides/slide3.xml"/><Relationship Id="rId4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2.jpg"/><Relationship Id="rId4" Type="http://schemas.openxmlformats.org/officeDocument/2006/relationships/slide" Target="/ppt/slides/slide3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slide" Target="/ppt/slides/slide3.xml"/><Relationship Id="rId4" Type="http://schemas.openxmlformats.org/officeDocument/2006/relationships/image" Target="../media/image1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slide" Target="/ppt/slides/slide3.xml"/><Relationship Id="rId4" Type="http://schemas.openxmlformats.org/officeDocument/2006/relationships/image" Target="../media/image1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slide" Target="/ppt/slides/slide3.xml"/><Relationship Id="rId4" Type="http://schemas.openxmlformats.org/officeDocument/2006/relationships/image" Target="../media/image20.png"/><Relationship Id="rId5" Type="http://schemas.openxmlformats.org/officeDocument/2006/relationships/image" Target="../media/image23.png"/><Relationship Id="rId6" Type="http://schemas.openxmlformats.org/officeDocument/2006/relationships/image" Target="../media/image3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slide" Target="/ppt/slides/slide3.xml"/><Relationship Id="rId4" Type="http://schemas.openxmlformats.org/officeDocument/2006/relationships/image" Target="../media/image3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slide" Target="/ppt/slides/slide3.xml"/><Relationship Id="rId4" Type="http://schemas.openxmlformats.org/officeDocument/2006/relationships/image" Target="../media/image2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slide" Target="/ppt/slides/slide3.xml"/><Relationship Id="rId4" Type="http://schemas.openxmlformats.org/officeDocument/2006/relationships/image" Target="../media/image5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slide" Target="/ppt/slides/slide3.xml"/><Relationship Id="rId4" Type="http://schemas.openxmlformats.org/officeDocument/2006/relationships/image" Target="../media/image53.png"/><Relationship Id="rId5" Type="http://schemas.openxmlformats.org/officeDocument/2006/relationships/image" Target="../media/image1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slide" Target="/ppt/slides/slide3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slide" Target="/ppt/slides/slide3.xml"/><Relationship Id="rId4" Type="http://schemas.openxmlformats.org/officeDocument/2006/relationships/image" Target="../media/image13.png"/><Relationship Id="rId5" Type="http://schemas.openxmlformats.org/officeDocument/2006/relationships/image" Target="../media/image3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slide" Target="/ppt/slides/slide3.xml"/><Relationship Id="rId4" Type="http://schemas.openxmlformats.org/officeDocument/2006/relationships/image" Target="../media/image17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slide" Target="/ppt/slides/slide3.xml"/><Relationship Id="rId4" Type="http://schemas.openxmlformats.org/officeDocument/2006/relationships/image" Target="../media/image26.png"/><Relationship Id="rId5" Type="http://schemas.openxmlformats.org/officeDocument/2006/relationships/image" Target="../media/image2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slide" Target="/ppt/slides/slide3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52.png"/><Relationship Id="rId4" Type="http://schemas.openxmlformats.org/officeDocument/2006/relationships/image" Target="../media/image29.png"/><Relationship Id="rId5" Type="http://schemas.openxmlformats.org/officeDocument/2006/relationships/image" Target="../media/image72.png"/><Relationship Id="rId6" Type="http://schemas.openxmlformats.org/officeDocument/2006/relationships/hyperlink" Target="http://www.programiz.com/dsa/complete-binary-tree" TargetMode="Externa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8.png"/><Relationship Id="rId4" Type="http://schemas.openxmlformats.org/officeDocument/2006/relationships/image" Target="../media/image22.png"/><Relationship Id="rId5" Type="http://schemas.openxmlformats.org/officeDocument/2006/relationships/image" Target="../media/image34.png"/><Relationship Id="rId6" Type="http://schemas.openxmlformats.org/officeDocument/2006/relationships/hyperlink" Target="http://www.programiz.com/dsa/complete-binary-tree" TargetMode="Externa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4.xml"/><Relationship Id="rId3" Type="http://schemas.openxmlformats.org/officeDocument/2006/relationships/hyperlink" Target="http://www.programiz.com/dsa/complete-binary-tree" TargetMode="External"/><Relationship Id="rId4" Type="http://schemas.openxmlformats.org/officeDocument/2006/relationships/image" Target="../media/image28.png"/><Relationship Id="rId5" Type="http://schemas.openxmlformats.org/officeDocument/2006/relationships/image" Target="../media/image22.png"/><Relationship Id="rId6" Type="http://schemas.openxmlformats.org/officeDocument/2006/relationships/image" Target="../media/image34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slide" Target="/ppt/slides/slide3.xml"/><Relationship Id="rId4" Type="http://schemas.openxmlformats.org/officeDocument/2006/relationships/image" Target="../media/image39.png"/><Relationship Id="rId5" Type="http://schemas.openxmlformats.org/officeDocument/2006/relationships/image" Target="../media/image36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slide" Target="/ppt/slides/slide3.xml"/><Relationship Id="rId4" Type="http://schemas.openxmlformats.org/officeDocument/2006/relationships/image" Target="../media/image42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slide" Target="/ppt/slides/slide3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slide" Target="/ppt/slides/slide3.xml"/><Relationship Id="rId4" Type="http://schemas.openxmlformats.org/officeDocument/2006/relationships/image" Target="../media/image41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slide" Target="/ppt/slides/slide3.xml"/><Relationship Id="rId4" Type="http://schemas.openxmlformats.org/officeDocument/2006/relationships/image" Target="../media/image50.png"/><Relationship Id="rId5" Type="http://schemas.openxmlformats.org/officeDocument/2006/relationships/image" Target="../media/image44.png"/><Relationship Id="rId6" Type="http://schemas.openxmlformats.org/officeDocument/2006/relationships/image" Target="../media/image3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slide" Target="/ppt/slides/slide3.xml"/><Relationship Id="rId4" Type="http://schemas.openxmlformats.org/officeDocument/2006/relationships/image" Target="../media/image17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slide" Target="/ppt/slides/slide3.xml"/><Relationship Id="rId4" Type="http://schemas.openxmlformats.org/officeDocument/2006/relationships/image" Target="../media/image43.png"/><Relationship Id="rId5" Type="http://schemas.openxmlformats.org/officeDocument/2006/relationships/image" Target="../media/image45.png"/><Relationship Id="rId6" Type="http://schemas.openxmlformats.org/officeDocument/2006/relationships/image" Target="../media/image46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8.png"/><Relationship Id="rId4" Type="http://schemas.openxmlformats.org/officeDocument/2006/relationships/image" Target="../media/image57.png"/><Relationship Id="rId5" Type="http://schemas.openxmlformats.org/officeDocument/2006/relationships/slide" Target="/ppt/slides/slide3.xml"/><Relationship Id="rId6" Type="http://schemas.openxmlformats.org/officeDocument/2006/relationships/image" Target="../media/image40.png"/><Relationship Id="rId7" Type="http://schemas.openxmlformats.org/officeDocument/2006/relationships/image" Target="../media/image56.png"/><Relationship Id="rId8" Type="http://schemas.openxmlformats.org/officeDocument/2006/relationships/image" Target="../media/image54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slide" Target="/ppt/slides/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73.jp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58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63.png"/><Relationship Id="rId4" Type="http://schemas.openxmlformats.org/officeDocument/2006/relationships/image" Target="../media/image64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51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60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slide" Target="/ppt/slides/slide3.xml"/><Relationship Id="rId4" Type="http://schemas.openxmlformats.org/officeDocument/2006/relationships/image" Target="../media/image4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49.gif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47.jp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47.jpg"/><Relationship Id="rId4" Type="http://schemas.openxmlformats.org/officeDocument/2006/relationships/image" Target="../media/image65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70.gif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68.jp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69.png"/><Relationship Id="rId4" Type="http://schemas.openxmlformats.org/officeDocument/2006/relationships/image" Target="../media/image68.jp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59.gif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75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slide" Target="/ppt/slides/slide3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55.png"/><Relationship Id="rId4" Type="http://schemas.openxmlformats.org/officeDocument/2006/relationships/image" Target="../media/image75.jp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74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74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61.jpg"/><Relationship Id="rId4" Type="http://schemas.openxmlformats.org/officeDocument/2006/relationships/hyperlink" Target="http://www.geeksforgeeks.org/" TargetMode="Externa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61.jpg"/><Relationship Id="rId4" Type="http://schemas.openxmlformats.org/officeDocument/2006/relationships/hyperlink" Target="http://www.geeksforgeeks.org/" TargetMode="Externa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77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66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7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slide" Target="/ppt/slides/slide3.xml"/><Relationship Id="rId4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slide" Target="/ppt/slides/slide3.xml"/><Relationship Id="rId4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jpg"/><Relationship Id="rId4" Type="http://schemas.openxmlformats.org/officeDocument/2006/relationships/slide" Target="/ppt/slides/slide3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"/>
          <p:cNvSpPr txBox="1"/>
          <p:nvPr/>
        </p:nvSpPr>
        <p:spPr>
          <a:xfrm>
            <a:off x="1435100" y="1263416"/>
            <a:ext cx="3124200" cy="3590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775">
            <a:spAutoFit/>
          </a:bodyPr>
          <a:lstStyle/>
          <a:p>
            <a:pPr indent="1904" lvl="0" marL="373380" marR="372110" rtl="0" algn="ctr">
              <a:lnSpc>
                <a:spcPct val="12829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3D4452"/>
                </a:solidFill>
                <a:latin typeface="Tahoma"/>
                <a:ea typeface="Tahoma"/>
                <a:cs typeface="Tahoma"/>
                <a:sym typeface="Tahoma"/>
              </a:rPr>
              <a:t>Trees &amp; Binary Trees</a:t>
            </a:r>
            <a:endParaRPr b="0" i="0" sz="20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1f31d0a28d_0_8"/>
          <p:cNvSpPr txBox="1"/>
          <p:nvPr>
            <p:ph type="title"/>
          </p:nvPr>
        </p:nvSpPr>
        <p:spPr>
          <a:xfrm>
            <a:off x="1707260" y="94233"/>
            <a:ext cx="2350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6200">
            <a:spAutoFit/>
          </a:bodyPr>
          <a:lstStyle/>
          <a:p>
            <a:pPr indent="0" lvl="0" marL="44513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Trees and forests</a:t>
            </a:r>
            <a:endParaRPr/>
          </a:p>
        </p:txBody>
      </p:sp>
      <p:sp>
        <p:nvSpPr>
          <p:cNvPr id="156" name="Google Shape;156;g31f31d0a28d_0_8"/>
          <p:cNvSpPr txBox="1"/>
          <p:nvPr/>
        </p:nvSpPr>
        <p:spPr>
          <a:xfrm>
            <a:off x="130847" y="2692350"/>
            <a:ext cx="711000" cy="1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38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Image:</a:t>
            </a:r>
            <a:r>
              <a:rPr b="0" baseline="30000" i="0" lang="en-US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2</a:t>
            </a:r>
            <a:endParaRPr b="0" baseline="30000" i="0" sz="12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57" name="Google Shape;157;g31f31d0a28d_0_8"/>
          <p:cNvSpPr/>
          <p:nvPr/>
        </p:nvSpPr>
        <p:spPr>
          <a:xfrm>
            <a:off x="139445" y="2929889"/>
            <a:ext cx="1828800" cy="0"/>
          </a:xfrm>
          <a:custGeom>
            <a:rect b="b" l="l" r="r" t="t"/>
            <a:pathLst>
              <a:path extrusionOk="0" h="120000" w="1828800">
                <a:moveTo>
                  <a:pt x="0" y="0"/>
                </a:moveTo>
                <a:lnTo>
                  <a:pt x="1828800" y="0"/>
                </a:lnTo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g31f31d0a28d_0_8"/>
          <p:cNvSpPr txBox="1"/>
          <p:nvPr/>
        </p:nvSpPr>
        <p:spPr>
          <a:xfrm>
            <a:off x="264577" y="2934100"/>
            <a:ext cx="5398800" cy="1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38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baseline="30000" i="0" lang="en-US" sz="9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2</a:t>
            </a:r>
            <a:r>
              <a:rPr b="0" i="0" lang="en-US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Cormen, Leiserson, Rivest, Stein. Introduction to Algorithms, 3rd edition, MIT Press, 2009</a:t>
            </a:r>
            <a:endParaRPr b="0" i="0" sz="9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9" name="Google Shape;159;g31f31d0a28d_0_8"/>
          <p:cNvSpPr txBox="1"/>
          <p:nvPr/>
        </p:nvSpPr>
        <p:spPr>
          <a:xfrm>
            <a:off x="130860" y="3104757"/>
            <a:ext cx="837600" cy="1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sng" cap="none" strike="noStrike">
                <a:solidFill>
                  <a:srgbClr val="0000FF"/>
                </a:solidFill>
                <a:latin typeface="Tahoma"/>
                <a:ea typeface="Tahoma"/>
                <a:cs typeface="Tahoma"/>
                <a:sym typeface="Tahoma"/>
                <a:hlinkClick action="ppaction://hlinksldjump"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Trees Ch B.5, 10.4, 12.1</a:t>
            </a:r>
            <a:endParaRPr b="0" i="0" sz="6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160" name="Google Shape;160;g31f31d0a28d_0_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2400" y="585333"/>
            <a:ext cx="5460999" cy="15059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1f31d0a28d_0_148"/>
          <p:cNvSpPr txBox="1"/>
          <p:nvPr>
            <p:ph type="title"/>
          </p:nvPr>
        </p:nvSpPr>
        <p:spPr>
          <a:xfrm>
            <a:off x="1158597" y="297475"/>
            <a:ext cx="16935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Rooted tree</a:t>
            </a:r>
            <a:endParaRPr/>
          </a:p>
        </p:txBody>
      </p:sp>
      <p:sp>
        <p:nvSpPr>
          <p:cNvPr id="166" name="Google Shape;166;g31f31d0a28d_0_148"/>
          <p:cNvSpPr txBox="1"/>
          <p:nvPr/>
        </p:nvSpPr>
        <p:spPr>
          <a:xfrm>
            <a:off x="130860" y="3104757"/>
            <a:ext cx="837600" cy="1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sng" cap="none" strike="noStrike">
                <a:solidFill>
                  <a:srgbClr val="0000FF"/>
                </a:solidFill>
                <a:latin typeface="Tahoma"/>
                <a:ea typeface="Tahoma"/>
                <a:cs typeface="Tahoma"/>
                <a:sym typeface="Tahoma"/>
                <a:hlinkClick action="ppaction://hlinksldjump"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Trees Ch B.5, 10.4, 12.1</a:t>
            </a:r>
            <a:endParaRPr b="0" i="0" sz="6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67" name="Google Shape;167;g31f31d0a28d_0_148"/>
          <p:cNvSpPr txBox="1"/>
          <p:nvPr/>
        </p:nvSpPr>
        <p:spPr>
          <a:xfrm>
            <a:off x="209427" y="1382123"/>
            <a:ext cx="5171400" cy="13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6975">
            <a:sp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4669"/>
              </a:buClr>
              <a:buSzPts val="12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 </a:t>
            </a:r>
            <a:r>
              <a:rPr b="0" i="0" lang="en-US" sz="1200" u="sng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free tree</a:t>
            </a:r>
            <a:r>
              <a:rPr b="0" i="0" lang="en-US" sz="1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in which </a:t>
            </a:r>
            <a:r>
              <a:rPr b="1" i="0" lang="en-US" sz="1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one node is specially marked as root</a:t>
            </a:r>
            <a:r>
              <a:rPr b="0" i="0" lang="en-US" sz="1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br>
              <a:rPr b="0" i="0" lang="en-US" sz="1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endParaRPr b="0" i="0" sz="12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4669"/>
              </a:buClr>
              <a:buSzPts val="1200"/>
              <a:buFont typeface="Arial"/>
              <a:buChar char="•"/>
            </a:pPr>
            <a:r>
              <a:rPr b="0" i="0" lang="en-US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In rooted trees, we can talk about parent, child, sibling, subtrees, leaves, internal nodes</a:t>
            </a:r>
            <a:br>
              <a:rPr b="0" i="0" lang="en-US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</a:br>
            <a:endParaRPr b="0" i="0" sz="12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4669"/>
              </a:buClr>
              <a:buSzPts val="1200"/>
              <a:buFont typeface="Arial"/>
              <a:buChar char="•"/>
            </a:pPr>
            <a:r>
              <a:rPr b="1" i="0" lang="en-US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Depth and height </a:t>
            </a:r>
            <a:r>
              <a:rPr b="0" i="0" lang="en-US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are defined for </a:t>
            </a:r>
            <a:r>
              <a:rPr b="1" i="0" lang="en-US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rooted trees</a:t>
            </a:r>
            <a:endParaRPr b="1" i="0" sz="12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168" name="Google Shape;168;g31f31d0a28d_0_148" title="images.png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80375" y="86788"/>
            <a:ext cx="1373725" cy="1268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g31f31d0a28d_0_148" title="tree.png"/>
          <p:cNvPicPr preferRelativeResize="0"/>
          <p:nvPr/>
        </p:nvPicPr>
        <p:blipFill rotWithShape="1">
          <a:blip r:embed="rId5">
            <a:alphaModFix/>
          </a:blip>
          <a:srcRect b="0" l="58608" r="0" t="0"/>
          <a:stretch/>
        </p:blipFill>
        <p:spPr>
          <a:xfrm>
            <a:off x="3933675" y="86800"/>
            <a:ext cx="1262775" cy="132260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g31f31d0a28d_0_148"/>
          <p:cNvSpPr txBox="1"/>
          <p:nvPr/>
        </p:nvSpPr>
        <p:spPr>
          <a:xfrm>
            <a:off x="331425" y="2762850"/>
            <a:ext cx="4720500" cy="2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38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Image: https://sites.ualberta.ca/~rosanna/books/PDSA/chapter8/tree.html</a:t>
            </a:r>
            <a:endParaRPr b="0" i="0" sz="10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7"/>
          <p:cNvSpPr txBox="1"/>
          <p:nvPr>
            <p:ph type="title"/>
          </p:nvPr>
        </p:nvSpPr>
        <p:spPr>
          <a:xfrm>
            <a:off x="1707260" y="94233"/>
            <a:ext cx="2350135" cy="3486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64643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Terminology</a:t>
            </a:r>
            <a:endParaRPr/>
          </a:p>
        </p:txBody>
      </p:sp>
      <p:sp>
        <p:nvSpPr>
          <p:cNvPr id="176" name="Google Shape;176;p7"/>
          <p:cNvSpPr txBox="1"/>
          <p:nvPr/>
        </p:nvSpPr>
        <p:spPr>
          <a:xfrm>
            <a:off x="257948" y="465525"/>
            <a:ext cx="5138400" cy="9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6025">
            <a:spAutoFit/>
          </a:bodyPr>
          <a:lstStyle/>
          <a:p>
            <a:pPr indent="-145415" lvl="0" marL="15811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4669"/>
              </a:buClr>
              <a:buSzPts val="1200"/>
              <a:buFont typeface="Arial"/>
              <a:buChar char="•"/>
            </a:pPr>
            <a:r>
              <a:rPr b="1" i="0" lang="en-US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Root node :</a:t>
            </a:r>
            <a:r>
              <a:rPr b="0" i="0" lang="en-US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 Node </a:t>
            </a:r>
            <a:r>
              <a:rPr b="0" i="0" lang="en-US" sz="1200" u="sng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without any parent,</a:t>
            </a:r>
            <a:r>
              <a:rPr b="0" i="0" lang="en-US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 the</a:t>
            </a:r>
            <a:r>
              <a:rPr b="0" i="0" lang="en-US" sz="1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topmost node.</a:t>
            </a:r>
            <a:endParaRPr b="0" i="0" sz="12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If we have access to the root node, we have access to the entire tree. </a:t>
            </a:r>
            <a:b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(</a:t>
            </a:r>
            <a:r>
              <a:rPr b="0" i="0" lang="en-US" sz="11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similar to head of linked list</a:t>
            </a: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45415" lvl="0" marL="15811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4669"/>
              </a:buClr>
              <a:buSzPts val="1200"/>
              <a:buFont typeface="Arial"/>
              <a:buChar char="•"/>
            </a:pPr>
            <a:r>
              <a:rPr b="1" i="0" lang="en-US" sz="1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Leaf: </a:t>
            </a:r>
            <a:r>
              <a:rPr b="0" i="0" lang="en-US" sz="1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 node without child / children</a:t>
            </a:r>
            <a:endParaRPr b="0" i="0" sz="12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77" name="Google Shape;177;p7"/>
          <p:cNvSpPr/>
          <p:nvPr/>
        </p:nvSpPr>
        <p:spPr>
          <a:xfrm>
            <a:off x="139445" y="2929889"/>
            <a:ext cx="1828800" cy="0"/>
          </a:xfrm>
          <a:custGeom>
            <a:rect b="b" l="l" r="r" t="t"/>
            <a:pathLst>
              <a:path extrusionOk="0" h="120000" w="1828800">
                <a:moveTo>
                  <a:pt x="0" y="0"/>
                </a:moveTo>
                <a:lnTo>
                  <a:pt x="1828800" y="0"/>
                </a:lnTo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7"/>
          <p:cNvSpPr txBox="1"/>
          <p:nvPr/>
        </p:nvSpPr>
        <p:spPr>
          <a:xfrm>
            <a:off x="125374" y="2760295"/>
            <a:ext cx="5138400" cy="2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77165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18415" marR="0" rtl="0" algn="l">
              <a:lnSpc>
                <a:spcPct val="100000"/>
              </a:lnSpc>
              <a:spcBef>
                <a:spcPts val="215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sng" cap="none" strike="noStrike">
                <a:solidFill>
                  <a:srgbClr val="0000FF"/>
                </a:solidFill>
                <a:latin typeface="Tahoma"/>
                <a:ea typeface="Tahoma"/>
                <a:cs typeface="Tahoma"/>
                <a:sym typeface="Tahoma"/>
                <a:hlinkClick action="ppaction://hlinksldjump"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Trees Ch B.5, 10.4, 12.1</a:t>
            </a:r>
            <a:endParaRPr b="0" i="0" sz="6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79" name="Google Shape;179;p7"/>
          <p:cNvSpPr txBox="1"/>
          <p:nvPr/>
        </p:nvSpPr>
        <p:spPr>
          <a:xfrm>
            <a:off x="5393563" y="3104757"/>
            <a:ext cx="182880" cy="1174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none" cap="none" strike="noStrike">
                <a:solidFill>
                  <a:srgbClr val="3A4661"/>
                </a:solidFill>
                <a:latin typeface="Tahoma"/>
                <a:ea typeface="Tahoma"/>
                <a:cs typeface="Tahoma"/>
                <a:sym typeface="Tahoma"/>
              </a:rPr>
              <a:t>6/21</a:t>
            </a:r>
            <a:endParaRPr b="0" i="0" sz="6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180" name="Google Shape;180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00975" y="1441299"/>
            <a:ext cx="2009951" cy="1488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7" title="tree.png"/>
          <p:cNvPicPr preferRelativeResize="0"/>
          <p:nvPr/>
        </p:nvPicPr>
        <p:blipFill rotWithShape="1">
          <a:blip r:embed="rId5">
            <a:alphaModFix/>
          </a:blip>
          <a:srcRect b="0" l="58608" r="0" t="0"/>
          <a:stretch/>
        </p:blipFill>
        <p:spPr>
          <a:xfrm>
            <a:off x="1192075" y="1441300"/>
            <a:ext cx="1410188" cy="147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1f31d0a28d_0_112"/>
          <p:cNvSpPr txBox="1"/>
          <p:nvPr>
            <p:ph type="title"/>
          </p:nvPr>
        </p:nvSpPr>
        <p:spPr>
          <a:xfrm>
            <a:off x="2341004" y="94225"/>
            <a:ext cx="15405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Terminology</a:t>
            </a:r>
            <a:endParaRPr/>
          </a:p>
        </p:txBody>
      </p:sp>
      <p:sp>
        <p:nvSpPr>
          <p:cNvPr id="187" name="Google Shape;187;g31f31d0a28d_0_112"/>
          <p:cNvSpPr txBox="1"/>
          <p:nvPr/>
        </p:nvSpPr>
        <p:spPr>
          <a:xfrm>
            <a:off x="257350" y="418600"/>
            <a:ext cx="2681700" cy="206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0" marR="0" rtl="0" algn="l">
              <a:lnSpc>
                <a:spcPct val="118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457200" marR="0" rtl="0" algn="l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145415" lvl="0" marL="158115" marR="0" rtl="0" algn="l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334669"/>
              </a:buClr>
              <a:buSzPts val="1200"/>
              <a:buFont typeface="Arial"/>
              <a:buChar char="•"/>
            </a:pPr>
            <a:r>
              <a:rPr b="1" i="0" lang="en-US" sz="1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Internal nodes: </a:t>
            </a: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</a:t>
            </a:r>
            <a:r>
              <a:rPr b="1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root node</a:t>
            </a: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and</a:t>
            </a:r>
            <a:b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the non-leaf nodes </a:t>
            </a:r>
            <a:br>
              <a:rPr b="0" i="0" lang="en-US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</a:br>
            <a:br>
              <a:rPr b="0" i="0" lang="en-US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Nodes A is root, and </a:t>
            </a:r>
            <a:b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B, C, and F are non-leaf nodes. 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45415" lvl="0" marL="158115" marR="0" rtl="0" algn="l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334669"/>
              </a:buClr>
              <a:buSzPts val="1200"/>
              <a:buFont typeface="Arial"/>
              <a:buChar char="•"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Thus, A, B, C, F are internal nodes.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88" name="Google Shape;188;g31f31d0a28d_0_112"/>
          <p:cNvSpPr/>
          <p:nvPr/>
        </p:nvSpPr>
        <p:spPr>
          <a:xfrm>
            <a:off x="139445" y="2939033"/>
            <a:ext cx="1828800" cy="0"/>
          </a:xfrm>
          <a:custGeom>
            <a:rect b="b" l="l" r="r" t="t"/>
            <a:pathLst>
              <a:path extrusionOk="0" h="120000" w="1828800">
                <a:moveTo>
                  <a:pt x="0" y="0"/>
                </a:moveTo>
                <a:lnTo>
                  <a:pt x="1828800" y="0"/>
                </a:lnTo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g31f31d0a28d_0_112"/>
          <p:cNvSpPr txBox="1"/>
          <p:nvPr/>
        </p:nvSpPr>
        <p:spPr>
          <a:xfrm>
            <a:off x="125374" y="2774316"/>
            <a:ext cx="5138400" cy="2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17780" marR="0" rtl="0" algn="l">
              <a:lnSpc>
                <a:spcPct val="100000"/>
              </a:lnSpc>
              <a:spcBef>
                <a:spcPts val="175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sng" cap="none" strike="noStrike">
                <a:solidFill>
                  <a:srgbClr val="0000FF"/>
                </a:solidFill>
                <a:latin typeface="Tahoma"/>
                <a:ea typeface="Tahoma"/>
                <a:cs typeface="Tahoma"/>
                <a:sym typeface="Tahoma"/>
                <a:hlinkClick action="ppaction://hlinksldjump"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Trees Ch B.5, 10.4, 12.1</a:t>
            </a:r>
            <a:endParaRPr b="0" i="0" sz="6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90" name="Google Shape;190;g31f31d0a28d_0_112"/>
          <p:cNvSpPr txBox="1"/>
          <p:nvPr/>
        </p:nvSpPr>
        <p:spPr>
          <a:xfrm>
            <a:off x="5393182" y="3104757"/>
            <a:ext cx="183000" cy="1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none" cap="none" strike="noStrike">
                <a:solidFill>
                  <a:srgbClr val="3A4661"/>
                </a:solidFill>
                <a:latin typeface="Tahoma"/>
                <a:ea typeface="Tahoma"/>
                <a:cs typeface="Tahoma"/>
                <a:sym typeface="Tahoma"/>
              </a:rPr>
              <a:t>7/21</a:t>
            </a:r>
            <a:endParaRPr b="0" i="0" sz="6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191" name="Google Shape;191;g31f31d0a28d_0_1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76125" y="643700"/>
            <a:ext cx="2790826" cy="2066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8"/>
          <p:cNvSpPr txBox="1"/>
          <p:nvPr/>
        </p:nvSpPr>
        <p:spPr>
          <a:xfrm>
            <a:off x="124550" y="227675"/>
            <a:ext cx="5516700" cy="7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0" marR="0" rtl="0" algn="l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US" sz="11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   </a:t>
            </a:r>
            <a:r>
              <a:rPr b="1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Subtree</a:t>
            </a:r>
            <a:r>
              <a:rPr b="0" i="0" lang="en-US" sz="1100" u="none" cap="none" strike="noStrike">
                <a:solidFill>
                  <a:srgbClr val="334669"/>
                </a:solidFill>
                <a:latin typeface="Trebuchet MS"/>
                <a:ea typeface="Trebuchet MS"/>
                <a:cs typeface="Trebuchet MS"/>
                <a:sym typeface="Trebuchet MS"/>
              </a:rPr>
              <a:t>: </a:t>
            </a: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tree that is the </a:t>
            </a:r>
            <a:r>
              <a:rPr b="1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child of a Node</a:t>
            </a: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marR="0" rtl="0" algn="l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334669"/>
              </a:buClr>
              <a:buSzPts val="1100"/>
              <a:buFont typeface="Arial"/>
              <a:buChar char="•"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Any tree can be further divided into subtrees with respect to a particular node. 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marR="0" rtl="0" algn="l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334669"/>
              </a:buClr>
              <a:buSzPts val="1100"/>
              <a:buFont typeface="Arial"/>
              <a:buChar char="•"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Here, node A has three subtrees that are shown on the right side.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p8"/>
          <p:cNvSpPr/>
          <p:nvPr/>
        </p:nvSpPr>
        <p:spPr>
          <a:xfrm>
            <a:off x="139445" y="2939033"/>
            <a:ext cx="1828800" cy="0"/>
          </a:xfrm>
          <a:custGeom>
            <a:rect b="b" l="l" r="r" t="t"/>
            <a:pathLst>
              <a:path extrusionOk="0" h="120000" w="1828800">
                <a:moveTo>
                  <a:pt x="0" y="0"/>
                </a:moveTo>
                <a:lnTo>
                  <a:pt x="1828800" y="0"/>
                </a:lnTo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8"/>
          <p:cNvSpPr txBox="1"/>
          <p:nvPr/>
        </p:nvSpPr>
        <p:spPr>
          <a:xfrm>
            <a:off x="125374" y="2774316"/>
            <a:ext cx="5138400" cy="2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77165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17780" marR="0" rtl="0" algn="l">
              <a:lnSpc>
                <a:spcPct val="100000"/>
              </a:lnSpc>
              <a:spcBef>
                <a:spcPts val="175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sng" cap="none" strike="noStrike">
                <a:solidFill>
                  <a:srgbClr val="0000FF"/>
                </a:solidFill>
                <a:latin typeface="Tahoma"/>
                <a:ea typeface="Tahoma"/>
                <a:cs typeface="Tahoma"/>
                <a:sym typeface="Tahoma"/>
                <a:hlinkClick action="ppaction://hlinksldjump"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Trees Ch B.5, 10.4, 12.1</a:t>
            </a:r>
            <a:endParaRPr b="0" i="0" sz="6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99" name="Google Shape;199;p8"/>
          <p:cNvSpPr txBox="1"/>
          <p:nvPr/>
        </p:nvSpPr>
        <p:spPr>
          <a:xfrm>
            <a:off x="5393182" y="3104757"/>
            <a:ext cx="182880" cy="1174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none" cap="none" strike="noStrike">
                <a:solidFill>
                  <a:srgbClr val="3A4661"/>
                </a:solidFill>
                <a:latin typeface="Tahoma"/>
                <a:ea typeface="Tahoma"/>
                <a:cs typeface="Tahoma"/>
                <a:sym typeface="Tahoma"/>
              </a:rPr>
              <a:t>7/21</a:t>
            </a:r>
            <a:endParaRPr b="0" i="0" sz="6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200" name="Google Shape;200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5325" y="1100900"/>
            <a:ext cx="5400551" cy="1809474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8"/>
          <p:cNvSpPr txBox="1"/>
          <p:nvPr>
            <p:ph type="title"/>
          </p:nvPr>
        </p:nvSpPr>
        <p:spPr>
          <a:xfrm>
            <a:off x="2204929" y="73700"/>
            <a:ext cx="15405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Terminology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31f31d0a28d_0_19"/>
          <p:cNvSpPr txBox="1"/>
          <p:nvPr>
            <p:ph type="title"/>
          </p:nvPr>
        </p:nvSpPr>
        <p:spPr>
          <a:xfrm>
            <a:off x="1707260" y="94233"/>
            <a:ext cx="23502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64643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Terminology</a:t>
            </a:r>
            <a:endParaRPr/>
          </a:p>
        </p:txBody>
      </p:sp>
      <p:sp>
        <p:nvSpPr>
          <p:cNvPr id="207" name="Google Shape;207;g31f31d0a28d_0_19"/>
          <p:cNvSpPr txBox="1"/>
          <p:nvPr/>
        </p:nvSpPr>
        <p:spPr>
          <a:xfrm>
            <a:off x="255173" y="368725"/>
            <a:ext cx="5138400" cy="192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60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145415" lvl="0" marL="158115" marR="0" rtl="0" algn="l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>
                <a:srgbClr val="334669"/>
              </a:buClr>
              <a:buSzPts val="1200"/>
              <a:buFont typeface="Arial"/>
              <a:buChar char="•"/>
            </a:pPr>
            <a:r>
              <a:rPr b="1" i="0" lang="en-US" sz="1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Parent-Child node:</a:t>
            </a:r>
            <a:r>
              <a:rPr b="0" i="0" lang="en-US" sz="1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endParaRPr b="0" i="0" sz="12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>
                <a:srgbClr val="334669"/>
              </a:buClr>
              <a:buSzPts val="12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 is a parent of B and B is a child of A, if an edge points from A to B. </a:t>
            </a:r>
            <a:endParaRPr b="0" i="0" sz="12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>
                <a:srgbClr val="334669"/>
              </a:buClr>
              <a:buSzPts val="1200"/>
              <a:buFont typeface="Arial"/>
              <a:buChar char="•"/>
            </a:pPr>
            <a:r>
              <a:rPr b="0" i="0" lang="en-US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A node can have </a:t>
            </a:r>
            <a:r>
              <a:rPr b="1" i="0" lang="en-US" sz="1200" u="sng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only one parent</a:t>
            </a:r>
            <a:br>
              <a:rPr b="1" i="0" lang="en-US" sz="1200" u="sng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</a:br>
            <a:endParaRPr b="1" i="0" sz="1200" u="sng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br>
              <a:rPr b="1" i="0" lang="en-US" sz="1200" u="sng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b="0" i="0" lang="en-US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A parent, children: B, C, D</a:t>
            </a:r>
            <a:br>
              <a:rPr b="0" i="0" lang="en-US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b="0" i="0" lang="en-US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B parent, child: E</a:t>
            </a:r>
            <a:br>
              <a:rPr b="0" i="0" lang="en-US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b="0" i="0" lang="en-US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C parent, children: F, G</a:t>
            </a:r>
            <a:br>
              <a:rPr b="0" i="0" lang="en-US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b="0" i="0" lang="en-US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F parent, child: H</a:t>
            </a:r>
            <a:endParaRPr b="0" i="0" sz="12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08" name="Google Shape;208;g31f31d0a28d_0_19"/>
          <p:cNvSpPr/>
          <p:nvPr/>
        </p:nvSpPr>
        <p:spPr>
          <a:xfrm>
            <a:off x="139445" y="2929889"/>
            <a:ext cx="1828800" cy="0"/>
          </a:xfrm>
          <a:custGeom>
            <a:rect b="b" l="l" r="r" t="t"/>
            <a:pathLst>
              <a:path extrusionOk="0" h="120000" w="1828800">
                <a:moveTo>
                  <a:pt x="0" y="0"/>
                </a:moveTo>
                <a:lnTo>
                  <a:pt x="1828800" y="0"/>
                </a:lnTo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g31f31d0a28d_0_19"/>
          <p:cNvSpPr txBox="1"/>
          <p:nvPr/>
        </p:nvSpPr>
        <p:spPr>
          <a:xfrm>
            <a:off x="125374" y="2760295"/>
            <a:ext cx="5138400" cy="2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162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18415" marR="0" rtl="0" algn="l">
              <a:lnSpc>
                <a:spcPct val="100000"/>
              </a:lnSpc>
              <a:spcBef>
                <a:spcPts val="215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sng" cap="none" strike="noStrike">
                <a:solidFill>
                  <a:srgbClr val="0000FF"/>
                </a:solidFill>
                <a:latin typeface="Tahoma"/>
                <a:ea typeface="Tahoma"/>
                <a:cs typeface="Tahoma"/>
                <a:sym typeface="Tahoma"/>
                <a:hlinkClick action="ppaction://hlinksldjump"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Trees Ch B.5, 10.4, 12.1</a:t>
            </a:r>
            <a:endParaRPr b="0" i="0" sz="6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10" name="Google Shape;210;g31f31d0a28d_0_19"/>
          <p:cNvSpPr txBox="1"/>
          <p:nvPr/>
        </p:nvSpPr>
        <p:spPr>
          <a:xfrm>
            <a:off x="5393563" y="3104757"/>
            <a:ext cx="183000" cy="1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none" cap="none" strike="noStrike">
                <a:solidFill>
                  <a:srgbClr val="3A4661"/>
                </a:solidFill>
                <a:latin typeface="Tahoma"/>
                <a:ea typeface="Tahoma"/>
                <a:cs typeface="Tahoma"/>
                <a:sym typeface="Tahoma"/>
              </a:rPr>
              <a:t>6/21</a:t>
            </a:r>
            <a:endParaRPr b="0" i="0" sz="6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211" name="Google Shape;211;g31f31d0a28d_0_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37175" y="1185850"/>
            <a:ext cx="2026600" cy="1500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31f31d0a28d_0_32"/>
          <p:cNvSpPr txBox="1"/>
          <p:nvPr>
            <p:ph type="title"/>
          </p:nvPr>
        </p:nvSpPr>
        <p:spPr>
          <a:xfrm>
            <a:off x="1707260" y="94233"/>
            <a:ext cx="23502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64643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Terminology</a:t>
            </a:r>
            <a:endParaRPr/>
          </a:p>
        </p:txBody>
      </p:sp>
      <p:sp>
        <p:nvSpPr>
          <p:cNvPr id="217" name="Google Shape;217;g31f31d0a28d_0_32"/>
          <p:cNvSpPr txBox="1"/>
          <p:nvPr/>
        </p:nvSpPr>
        <p:spPr>
          <a:xfrm>
            <a:off x="255173" y="150025"/>
            <a:ext cx="5138400" cy="15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60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br>
              <a:rPr b="1" i="0" lang="en-US" sz="1200" u="sng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</a:br>
            <a:endParaRPr b="1" i="0" sz="1200" u="sng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145415" lvl="0" marL="158115" marR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334669"/>
              </a:buClr>
              <a:buSzPts val="1200"/>
              <a:buFont typeface="Arial"/>
              <a:buChar char="•"/>
            </a:pPr>
            <a:r>
              <a:rPr b="1" i="0" lang="en-US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Siblings: </a:t>
            </a:r>
            <a:r>
              <a:rPr b="0" i="0" lang="en-US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Two nodes having the </a:t>
            </a:r>
            <a:r>
              <a:rPr b="1" i="0" lang="en-US" sz="1200" u="sng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same parent</a:t>
            </a:r>
            <a:endParaRPr b="1" i="0" sz="1200" u="sng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br>
              <a:rPr b="1" i="0" lang="en-US" sz="1200" u="sng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</a:br>
            <a:br>
              <a:rPr b="1" i="0" lang="en-US" sz="1200" u="sng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b="0" i="0" lang="en-US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A parent, Siblings: B, C, D</a:t>
            </a:r>
            <a:br>
              <a:rPr b="0" i="0" lang="en-US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b="0" i="0" lang="en-US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C parent, </a:t>
            </a:r>
            <a:r>
              <a:rPr b="0" i="0" lang="en-US" sz="1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Siblings</a:t>
            </a:r>
            <a:r>
              <a:rPr b="0" i="0" lang="en-US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: F, G</a:t>
            </a:r>
            <a:endParaRPr b="0" i="0" sz="12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18" name="Google Shape;218;g31f31d0a28d_0_32"/>
          <p:cNvSpPr/>
          <p:nvPr/>
        </p:nvSpPr>
        <p:spPr>
          <a:xfrm>
            <a:off x="139445" y="2929889"/>
            <a:ext cx="1828800" cy="0"/>
          </a:xfrm>
          <a:custGeom>
            <a:rect b="b" l="l" r="r" t="t"/>
            <a:pathLst>
              <a:path extrusionOk="0" h="120000" w="1828800">
                <a:moveTo>
                  <a:pt x="0" y="0"/>
                </a:moveTo>
                <a:lnTo>
                  <a:pt x="1828800" y="0"/>
                </a:lnTo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g31f31d0a28d_0_32"/>
          <p:cNvSpPr txBox="1"/>
          <p:nvPr/>
        </p:nvSpPr>
        <p:spPr>
          <a:xfrm>
            <a:off x="125374" y="2760295"/>
            <a:ext cx="5138400" cy="2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77165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18415" marR="0" rtl="0" algn="l">
              <a:lnSpc>
                <a:spcPct val="100000"/>
              </a:lnSpc>
              <a:spcBef>
                <a:spcPts val="215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sng" cap="none" strike="noStrike">
                <a:solidFill>
                  <a:srgbClr val="0000FF"/>
                </a:solidFill>
                <a:latin typeface="Tahoma"/>
                <a:ea typeface="Tahoma"/>
                <a:cs typeface="Tahoma"/>
                <a:sym typeface="Tahoma"/>
                <a:hlinkClick action="ppaction://hlinksldjump"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Trees Ch B.5, 10.4, 12.1</a:t>
            </a:r>
            <a:endParaRPr b="0" i="0" sz="6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20" name="Google Shape;220;g31f31d0a28d_0_32"/>
          <p:cNvSpPr txBox="1"/>
          <p:nvPr/>
        </p:nvSpPr>
        <p:spPr>
          <a:xfrm>
            <a:off x="5393563" y="3104757"/>
            <a:ext cx="183000" cy="1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none" cap="none" strike="noStrike">
                <a:solidFill>
                  <a:srgbClr val="3A4661"/>
                </a:solidFill>
                <a:latin typeface="Tahoma"/>
                <a:ea typeface="Tahoma"/>
                <a:cs typeface="Tahoma"/>
                <a:sym typeface="Tahoma"/>
              </a:rPr>
              <a:t>6/21</a:t>
            </a:r>
            <a:endParaRPr b="0" i="0" sz="6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221" name="Google Shape;221;g31f31d0a28d_0_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39875" y="1082275"/>
            <a:ext cx="2553698" cy="189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31f31d0a28d_0_41"/>
          <p:cNvSpPr txBox="1"/>
          <p:nvPr>
            <p:ph type="title"/>
          </p:nvPr>
        </p:nvSpPr>
        <p:spPr>
          <a:xfrm>
            <a:off x="1707260" y="94233"/>
            <a:ext cx="23502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64643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Terminology</a:t>
            </a:r>
            <a:endParaRPr/>
          </a:p>
        </p:txBody>
      </p:sp>
      <p:sp>
        <p:nvSpPr>
          <p:cNvPr id="227" name="Google Shape;227;g31f31d0a28d_0_41"/>
          <p:cNvSpPr txBox="1"/>
          <p:nvPr/>
        </p:nvSpPr>
        <p:spPr>
          <a:xfrm>
            <a:off x="255173" y="150025"/>
            <a:ext cx="5138400" cy="21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60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br>
              <a:rPr b="0" i="0" lang="en-US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</a:br>
            <a:endParaRPr b="1" i="0" sz="1200" u="sng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145415" lvl="0" marL="158115" marR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334669"/>
              </a:buClr>
              <a:buSzPts val="1200"/>
              <a:buFont typeface="Arial"/>
              <a:buChar char="•"/>
            </a:pPr>
            <a:r>
              <a:rPr b="1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Edge</a:t>
            </a:r>
            <a:r>
              <a:rPr b="1" i="0" lang="en-US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: </a:t>
            </a: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link between </a:t>
            </a:r>
            <a:r>
              <a:rPr b="1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two nodes.</a:t>
            </a:r>
            <a:b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If a tree has </a:t>
            </a:r>
            <a:r>
              <a:rPr b="1" i="0" lang="en-US" sz="1100" u="sng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 number of nodes</a:t>
            </a: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it will have </a:t>
            </a:r>
            <a:r>
              <a:rPr b="1" i="0" lang="en-US" sz="1100" u="sng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(n-1) number of edges</a:t>
            </a: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b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Here, we have </a:t>
            </a:r>
            <a:r>
              <a:rPr b="0" i="0" lang="en-US" sz="1100" u="sng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8 nodes</a:t>
            </a: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b="0" i="0" lang="en-US" sz="1100" u="sng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7 edges</a:t>
            </a: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in total.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br>
              <a:rPr b="1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1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Path</a:t>
            </a: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b="0" i="0" lang="en-US" sz="1100" u="sng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Consecutive edges</a:t>
            </a: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from the</a:t>
            </a:r>
            <a:r>
              <a:rPr b="1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en-US" sz="1100" u="sng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source node to the destination node</a:t>
            </a:r>
            <a:r>
              <a:rPr b="1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b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Question: Path from node A to E? </a:t>
            </a:r>
            <a:b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    </a:t>
            </a:r>
            <a:endParaRPr b="0" i="0" sz="12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28" name="Google Shape;228;g31f31d0a28d_0_41"/>
          <p:cNvSpPr/>
          <p:nvPr/>
        </p:nvSpPr>
        <p:spPr>
          <a:xfrm>
            <a:off x="139445" y="2929889"/>
            <a:ext cx="1828800" cy="0"/>
          </a:xfrm>
          <a:custGeom>
            <a:rect b="b" l="l" r="r" t="t"/>
            <a:pathLst>
              <a:path extrusionOk="0" h="120000" w="1828800">
                <a:moveTo>
                  <a:pt x="0" y="0"/>
                </a:moveTo>
                <a:lnTo>
                  <a:pt x="1828800" y="0"/>
                </a:lnTo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g31f31d0a28d_0_41"/>
          <p:cNvSpPr txBox="1"/>
          <p:nvPr/>
        </p:nvSpPr>
        <p:spPr>
          <a:xfrm>
            <a:off x="125374" y="2760295"/>
            <a:ext cx="5138400" cy="2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77165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18415" marR="0" rtl="0" algn="l">
              <a:lnSpc>
                <a:spcPct val="100000"/>
              </a:lnSpc>
              <a:spcBef>
                <a:spcPts val="215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sng" cap="none" strike="noStrike">
                <a:solidFill>
                  <a:srgbClr val="0000FF"/>
                </a:solidFill>
                <a:latin typeface="Tahoma"/>
                <a:ea typeface="Tahoma"/>
                <a:cs typeface="Tahoma"/>
                <a:sym typeface="Tahoma"/>
                <a:hlinkClick action="ppaction://hlinksldjump"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Trees Ch B.5, 10.4, 12.1</a:t>
            </a:r>
            <a:endParaRPr b="0" i="0" sz="6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30" name="Google Shape;230;g31f31d0a28d_0_41"/>
          <p:cNvSpPr txBox="1"/>
          <p:nvPr/>
        </p:nvSpPr>
        <p:spPr>
          <a:xfrm>
            <a:off x="5393563" y="3104757"/>
            <a:ext cx="183000" cy="1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none" cap="none" strike="noStrike">
                <a:solidFill>
                  <a:srgbClr val="3A4661"/>
                </a:solidFill>
                <a:latin typeface="Tahoma"/>
                <a:ea typeface="Tahoma"/>
                <a:cs typeface="Tahoma"/>
                <a:sym typeface="Tahoma"/>
              </a:rPr>
              <a:t>6/21</a:t>
            </a:r>
            <a:endParaRPr b="0" i="0" sz="6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231" name="Google Shape;231;g31f31d0a28d_0_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29000" y="1765275"/>
            <a:ext cx="1877100" cy="139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375ac673496_1_2"/>
          <p:cNvSpPr txBox="1"/>
          <p:nvPr>
            <p:ph type="title"/>
          </p:nvPr>
        </p:nvSpPr>
        <p:spPr>
          <a:xfrm>
            <a:off x="1707260" y="94233"/>
            <a:ext cx="23502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64643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Terminology</a:t>
            </a:r>
            <a:endParaRPr/>
          </a:p>
        </p:txBody>
      </p:sp>
      <p:sp>
        <p:nvSpPr>
          <p:cNvPr id="237" name="Google Shape;237;g375ac673496_1_2"/>
          <p:cNvSpPr txBox="1"/>
          <p:nvPr/>
        </p:nvSpPr>
        <p:spPr>
          <a:xfrm>
            <a:off x="255173" y="150025"/>
            <a:ext cx="5138400" cy="19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60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br>
              <a:rPr b="0" i="0" lang="en-US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</a:br>
            <a:endParaRPr b="1" i="0" sz="1200" u="sng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145415" lvl="0" marL="158115" marR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334669"/>
              </a:buClr>
              <a:buSzPts val="1200"/>
              <a:buFont typeface="Arial"/>
              <a:buChar char="•"/>
            </a:pPr>
            <a:r>
              <a:rPr b="1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Edge</a:t>
            </a:r>
            <a:r>
              <a:rPr b="1" i="0" lang="en-US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: </a:t>
            </a: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link between </a:t>
            </a:r>
            <a:r>
              <a:rPr b="1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two nodes.</a:t>
            </a:r>
            <a:b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If a tree has </a:t>
            </a:r>
            <a:r>
              <a:rPr b="1" i="0" lang="en-US" sz="1100" u="sng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 number of nodes</a:t>
            </a: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it will have </a:t>
            </a:r>
            <a:r>
              <a:rPr b="1" i="0" lang="en-US" sz="1100" u="sng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(n-1) number of edges</a:t>
            </a: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b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Here, we have </a:t>
            </a:r>
            <a:r>
              <a:rPr b="0" i="0" lang="en-US" sz="1100" u="sng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8 nodes</a:t>
            </a: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b="0" i="0" lang="en-US" sz="1100" u="sng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7 edges</a:t>
            </a: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in total.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br>
              <a:rPr b="1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1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Path</a:t>
            </a: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b="0" i="0" lang="en-US" sz="1100" u="sng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Consecutive edges</a:t>
            </a: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from the</a:t>
            </a:r>
            <a:r>
              <a:rPr b="1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en-US" sz="1100" u="sng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source node to the destination node</a:t>
            </a:r>
            <a:r>
              <a:rPr b="1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b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Question: Path from node A to E? </a:t>
            </a:r>
            <a:b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     A→B→E. </a:t>
            </a:r>
            <a:endParaRPr b="0" i="0" sz="12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38" name="Google Shape;238;g375ac673496_1_2"/>
          <p:cNvSpPr/>
          <p:nvPr/>
        </p:nvSpPr>
        <p:spPr>
          <a:xfrm>
            <a:off x="139445" y="2929889"/>
            <a:ext cx="1828800" cy="0"/>
          </a:xfrm>
          <a:custGeom>
            <a:rect b="b" l="l" r="r" t="t"/>
            <a:pathLst>
              <a:path extrusionOk="0" h="120000" w="1828800">
                <a:moveTo>
                  <a:pt x="0" y="0"/>
                </a:moveTo>
                <a:lnTo>
                  <a:pt x="1828800" y="0"/>
                </a:lnTo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g375ac673496_1_2"/>
          <p:cNvSpPr txBox="1"/>
          <p:nvPr/>
        </p:nvSpPr>
        <p:spPr>
          <a:xfrm>
            <a:off x="125374" y="2760295"/>
            <a:ext cx="5138400" cy="2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77165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18415" marR="0" rtl="0" algn="l">
              <a:lnSpc>
                <a:spcPct val="100000"/>
              </a:lnSpc>
              <a:spcBef>
                <a:spcPts val="215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sng" cap="none" strike="noStrike">
                <a:solidFill>
                  <a:srgbClr val="0000FF"/>
                </a:solidFill>
                <a:latin typeface="Tahoma"/>
                <a:ea typeface="Tahoma"/>
                <a:cs typeface="Tahoma"/>
                <a:sym typeface="Tahoma"/>
                <a:hlinkClick action="ppaction://hlinksldjump"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Trees Ch B.5, 10.4, 12.1</a:t>
            </a:r>
            <a:endParaRPr b="0" i="0" sz="6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40" name="Google Shape;240;g375ac673496_1_2"/>
          <p:cNvSpPr txBox="1"/>
          <p:nvPr/>
        </p:nvSpPr>
        <p:spPr>
          <a:xfrm>
            <a:off x="5393563" y="3104757"/>
            <a:ext cx="183000" cy="1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none" cap="none" strike="noStrike">
                <a:solidFill>
                  <a:srgbClr val="3A4661"/>
                </a:solidFill>
                <a:latin typeface="Tahoma"/>
                <a:ea typeface="Tahoma"/>
                <a:cs typeface="Tahoma"/>
                <a:sym typeface="Tahoma"/>
              </a:rPr>
              <a:t>6/21</a:t>
            </a:r>
            <a:endParaRPr b="0" i="0" sz="6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241" name="Google Shape;241;g375ac673496_1_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29000" y="1765275"/>
            <a:ext cx="1877100" cy="139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31f31d0a28d_0_50"/>
          <p:cNvSpPr txBox="1"/>
          <p:nvPr>
            <p:ph type="title"/>
          </p:nvPr>
        </p:nvSpPr>
        <p:spPr>
          <a:xfrm>
            <a:off x="1707260" y="94233"/>
            <a:ext cx="23502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64643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Terminology</a:t>
            </a:r>
            <a:endParaRPr/>
          </a:p>
        </p:txBody>
      </p:sp>
      <p:sp>
        <p:nvSpPr>
          <p:cNvPr id="247" name="Google Shape;247;g31f31d0a28d_0_50"/>
          <p:cNvSpPr txBox="1"/>
          <p:nvPr/>
        </p:nvSpPr>
        <p:spPr>
          <a:xfrm>
            <a:off x="255173" y="150025"/>
            <a:ext cx="5138400" cy="30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60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br>
              <a:rPr b="0" i="0" lang="en-US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</a:br>
            <a:endParaRPr b="1" i="0" sz="1200" u="sng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145415" lvl="0" marL="158115" marR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334669"/>
              </a:buClr>
              <a:buSzPts val="1200"/>
              <a:buFont typeface="Arial"/>
              <a:buChar char="•"/>
            </a:pPr>
            <a:r>
              <a:rPr b="1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Degree</a:t>
            </a:r>
            <a:r>
              <a:rPr b="1" i="0" lang="en-US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: </a:t>
            </a: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total number of </a:t>
            </a:r>
            <a:r>
              <a:rPr b="1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children of a node </a:t>
            </a:r>
            <a:endParaRPr b="1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45415" lvl="0" marL="158115" marR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334669"/>
              </a:buClr>
              <a:buSzPts val="1200"/>
              <a:buFont typeface="Arial"/>
              <a:buChar char="•"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degree of node A is 3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45415" lvl="0" marL="158115" marR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334669"/>
              </a:buClr>
              <a:buSzPts val="1200"/>
              <a:buFont typeface="Arial"/>
              <a:buChar char="•"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degree of node B is 1 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45415" lvl="0" marL="158115" marR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334669"/>
              </a:buClr>
              <a:buSzPts val="1200"/>
              <a:buFont typeface="Arial"/>
              <a:buChar char="•"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degree of node E is 0</a:t>
            </a:r>
            <a:b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334669"/>
              </a:buClr>
              <a:buSzPts val="1200"/>
              <a:buFont typeface="Arial"/>
              <a:buChar char="•"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degree of node C is 2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334669"/>
              </a:buClr>
              <a:buSzPts val="1200"/>
              <a:buFont typeface="Arial"/>
              <a:buChar char="•"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degree of node F is 1 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334669"/>
              </a:buClr>
              <a:buSzPts val="1200"/>
              <a:buFont typeface="Arial"/>
              <a:buChar char="•"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degree of node H is 0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334669"/>
              </a:buClr>
              <a:buSzPts val="1200"/>
              <a:buFont typeface="Arial"/>
              <a:buChar char="•"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degree of node G is 0 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334669"/>
              </a:buClr>
              <a:buSzPts val="1200"/>
              <a:buFont typeface="Arial"/>
              <a:buChar char="•"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degree of node D is 0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g31f31d0a28d_0_50"/>
          <p:cNvSpPr/>
          <p:nvPr/>
        </p:nvSpPr>
        <p:spPr>
          <a:xfrm>
            <a:off x="139445" y="2929889"/>
            <a:ext cx="1828800" cy="0"/>
          </a:xfrm>
          <a:custGeom>
            <a:rect b="b" l="l" r="r" t="t"/>
            <a:pathLst>
              <a:path extrusionOk="0" h="120000" w="1828800">
                <a:moveTo>
                  <a:pt x="0" y="0"/>
                </a:moveTo>
                <a:lnTo>
                  <a:pt x="1828800" y="0"/>
                </a:lnTo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g31f31d0a28d_0_50"/>
          <p:cNvSpPr txBox="1"/>
          <p:nvPr/>
        </p:nvSpPr>
        <p:spPr>
          <a:xfrm>
            <a:off x="125374" y="2760295"/>
            <a:ext cx="5138400" cy="2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77165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18415" marR="0" rtl="0" algn="l">
              <a:lnSpc>
                <a:spcPct val="100000"/>
              </a:lnSpc>
              <a:spcBef>
                <a:spcPts val="215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sng" cap="none" strike="noStrike">
                <a:solidFill>
                  <a:srgbClr val="0000FF"/>
                </a:solidFill>
                <a:latin typeface="Tahoma"/>
                <a:ea typeface="Tahoma"/>
                <a:cs typeface="Tahoma"/>
                <a:sym typeface="Tahoma"/>
                <a:hlinkClick action="ppaction://hlinksldjump"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Trees Ch B.5, 10.4, 12.1</a:t>
            </a:r>
            <a:endParaRPr b="0" i="0" sz="6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50" name="Google Shape;250;g31f31d0a28d_0_50"/>
          <p:cNvSpPr txBox="1"/>
          <p:nvPr/>
        </p:nvSpPr>
        <p:spPr>
          <a:xfrm>
            <a:off x="5393563" y="3104757"/>
            <a:ext cx="183000" cy="1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none" cap="none" strike="noStrike">
                <a:solidFill>
                  <a:srgbClr val="3A4661"/>
                </a:solidFill>
                <a:latin typeface="Tahoma"/>
                <a:ea typeface="Tahoma"/>
                <a:cs typeface="Tahoma"/>
                <a:sym typeface="Tahoma"/>
              </a:rPr>
              <a:t>6/21</a:t>
            </a:r>
            <a:endParaRPr b="0" i="0" sz="6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251" name="Google Shape;251;g31f31d0a28d_0_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47000" y="1070225"/>
            <a:ext cx="1877100" cy="139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"/>
          <p:cNvSpPr txBox="1"/>
          <p:nvPr/>
        </p:nvSpPr>
        <p:spPr>
          <a:xfrm>
            <a:off x="2476624" y="157725"/>
            <a:ext cx="12669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rgbClr val="334669"/>
                </a:solidFill>
                <a:latin typeface="Trebuchet MS"/>
                <a:ea typeface="Trebuchet MS"/>
                <a:cs typeface="Trebuchet MS"/>
                <a:sym typeface="Trebuchet MS"/>
              </a:rPr>
              <a:t>Overview</a:t>
            </a:r>
            <a:endParaRPr b="0" i="0" sz="17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85" name="Google Shape;85;p2"/>
          <p:cNvSpPr txBox="1"/>
          <p:nvPr/>
        </p:nvSpPr>
        <p:spPr>
          <a:xfrm>
            <a:off x="125376" y="1251050"/>
            <a:ext cx="3445500" cy="6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4750">
            <a:spAutoFit/>
          </a:bodyPr>
          <a:lstStyle/>
          <a:p>
            <a:pPr indent="-342265" lvl="0" marL="35496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4669"/>
              </a:buClr>
              <a:buSzPts val="1400"/>
              <a:buFont typeface="Tahoma"/>
              <a:buAutoNum type="arabicPeriod"/>
            </a:pPr>
            <a:r>
              <a:rPr b="0" i="0" lang="en-US" sz="1400" u="sng" cap="none" strike="noStrike">
                <a:solidFill>
                  <a:srgbClr val="0000FF"/>
                </a:solidFill>
                <a:latin typeface="Tahoma"/>
                <a:ea typeface="Tahoma"/>
                <a:cs typeface="Tahoma"/>
                <a:sym typeface="Tahoma"/>
              </a:rPr>
              <a:t>Trees Ch 10.4, 12.1</a:t>
            </a:r>
            <a:endParaRPr b="0" i="0" sz="14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42265" lvl="0" marL="354965" marR="0" rtl="0" algn="l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Clr>
                <a:srgbClr val="334669"/>
              </a:buClr>
              <a:buSzPts val="1400"/>
              <a:buFont typeface="Tahoma"/>
              <a:buAutoNum type="arabicPeriod"/>
            </a:pPr>
            <a:r>
              <a:rPr b="0" i="0" lang="en-US" sz="1400" u="sng" cap="none" strike="noStrike">
                <a:solidFill>
                  <a:srgbClr val="0000FF"/>
                </a:solidFill>
                <a:latin typeface="Tahoma"/>
                <a:ea typeface="Tahoma"/>
                <a:cs typeface="Tahoma"/>
                <a:sym typeface="Tahoma"/>
              </a:rPr>
              <a:t>Representing rooted trees</a:t>
            </a:r>
            <a:endParaRPr b="0" i="0" sz="14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42265" lvl="0" marL="354965" marR="0" rtl="0" algn="l">
              <a:lnSpc>
                <a:spcPct val="100000"/>
              </a:lnSpc>
              <a:spcBef>
                <a:spcPts val="110"/>
              </a:spcBef>
              <a:spcAft>
                <a:spcPts val="0"/>
              </a:spcAft>
              <a:buClr>
                <a:srgbClr val="334669"/>
              </a:buClr>
              <a:buSzPts val="1400"/>
              <a:buFont typeface="Tahoma"/>
              <a:buAutoNum type="arabicPeriod"/>
            </a:pPr>
            <a:r>
              <a:rPr b="0" i="0" lang="en-US" sz="1400" u="sng" cap="none" strike="noStrike">
                <a:solidFill>
                  <a:srgbClr val="0000FF"/>
                </a:solidFill>
                <a:latin typeface="Tahoma"/>
                <a:ea typeface="Tahoma"/>
                <a:cs typeface="Tahoma"/>
                <a:sym typeface="Tahoma"/>
              </a:rPr>
              <a:t>Binary trees Ch 12.2–3</a:t>
            </a:r>
            <a:endParaRPr b="0" i="0" sz="14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Google Shape;256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45575" y="410351"/>
            <a:ext cx="2700050" cy="2392650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9"/>
          <p:cNvSpPr txBox="1"/>
          <p:nvPr>
            <p:ph type="title"/>
          </p:nvPr>
        </p:nvSpPr>
        <p:spPr>
          <a:xfrm>
            <a:off x="1879099" y="111300"/>
            <a:ext cx="24651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Depth/Level of a tree</a:t>
            </a:r>
            <a:endParaRPr/>
          </a:p>
        </p:txBody>
      </p:sp>
      <p:sp>
        <p:nvSpPr>
          <p:cNvPr id="258" name="Google Shape;258;p9"/>
          <p:cNvSpPr txBox="1"/>
          <p:nvPr/>
        </p:nvSpPr>
        <p:spPr>
          <a:xfrm>
            <a:off x="257962" y="454278"/>
            <a:ext cx="5262300" cy="4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1575">
            <a:spAutoFit/>
          </a:bodyPr>
          <a:lstStyle/>
          <a:p>
            <a:pPr indent="-144780" lvl="0" marL="157480" marR="5080" rtl="0" algn="l">
              <a:lnSpc>
                <a:spcPct val="117500"/>
              </a:lnSpc>
              <a:spcBef>
                <a:spcPts val="0"/>
              </a:spcBef>
              <a:spcAft>
                <a:spcPts val="0"/>
              </a:spcAft>
              <a:buClr>
                <a:srgbClr val="334669"/>
              </a:buClr>
              <a:buSzPts val="1200"/>
              <a:buFont typeface="Arial"/>
              <a:buChar char="•"/>
            </a:pPr>
            <a:r>
              <a:rPr b="0" i="0" lang="en-US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The level (or depth) of a node n is equal to </a:t>
            </a:r>
            <a:br>
              <a:rPr b="0" i="0" lang="en-US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b="0" i="0" lang="en-US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the </a:t>
            </a:r>
            <a:r>
              <a:rPr b="1" i="0" lang="en-US" sz="1200" u="sng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number of edges</a:t>
            </a:r>
            <a:r>
              <a:rPr b="0" i="0" lang="en-US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 from the </a:t>
            </a:r>
            <a:r>
              <a:rPr b="1" i="0" lang="en-US" sz="1200" u="sng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root to that node</a:t>
            </a:r>
            <a:endParaRPr b="0" i="0" sz="12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59" name="Google Shape;259;p9"/>
          <p:cNvSpPr/>
          <p:nvPr/>
        </p:nvSpPr>
        <p:spPr>
          <a:xfrm>
            <a:off x="139445" y="2929889"/>
            <a:ext cx="1828800" cy="0"/>
          </a:xfrm>
          <a:custGeom>
            <a:rect b="b" l="l" r="r" t="t"/>
            <a:pathLst>
              <a:path extrusionOk="0" h="120000" w="1828800">
                <a:moveTo>
                  <a:pt x="0" y="0"/>
                </a:moveTo>
                <a:lnTo>
                  <a:pt x="1828800" y="0"/>
                </a:lnTo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p9"/>
          <p:cNvSpPr txBox="1"/>
          <p:nvPr/>
        </p:nvSpPr>
        <p:spPr>
          <a:xfrm>
            <a:off x="87274" y="2764942"/>
            <a:ext cx="5214600" cy="3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50800" marR="0" rtl="0" algn="l">
              <a:lnSpc>
                <a:spcPct val="1162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Image:</a:t>
            </a:r>
            <a:r>
              <a:rPr b="0" baseline="30000" i="0" lang="en-US" sz="11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5</a:t>
            </a:r>
            <a:endParaRPr b="0" baseline="30000" i="0" sz="11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215265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baseline="30000" i="0" lang="en-US" sz="8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5</a:t>
            </a:r>
            <a:r>
              <a:rPr b="0" i="0" lang="en-US" sz="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Brad Miller, David Ranum, Problem Solving with Algorithms and Data Structures, Release 3.0, 2013</a:t>
            </a:r>
            <a:endParaRPr b="0" i="0" sz="8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61" name="Google Shape;261;p9"/>
          <p:cNvSpPr txBox="1"/>
          <p:nvPr/>
        </p:nvSpPr>
        <p:spPr>
          <a:xfrm>
            <a:off x="130860" y="3104757"/>
            <a:ext cx="837565" cy="1174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sng" cap="none" strike="noStrike">
                <a:solidFill>
                  <a:srgbClr val="0000FF"/>
                </a:solidFill>
                <a:latin typeface="Tahoma"/>
                <a:ea typeface="Tahoma"/>
                <a:cs typeface="Tahoma"/>
                <a:sym typeface="Tahoma"/>
                <a:hlinkClick action="ppaction://hlinksldjump"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Trees Ch B.5, 10.4, 12.1</a:t>
            </a:r>
            <a:endParaRPr b="0" i="0" sz="6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62" name="Google Shape;262;p9"/>
          <p:cNvSpPr txBox="1"/>
          <p:nvPr/>
        </p:nvSpPr>
        <p:spPr>
          <a:xfrm>
            <a:off x="5373370" y="3109223"/>
            <a:ext cx="174625" cy="111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none" cap="none" strike="noStrike">
                <a:solidFill>
                  <a:srgbClr val="3A466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8/21</a:t>
            </a:r>
            <a:endParaRPr b="0" i="0" sz="6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31f31d0a28d_0_60"/>
          <p:cNvSpPr txBox="1"/>
          <p:nvPr>
            <p:ph type="title"/>
          </p:nvPr>
        </p:nvSpPr>
        <p:spPr>
          <a:xfrm>
            <a:off x="1879099" y="111300"/>
            <a:ext cx="24651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Depth/Level of a tree</a:t>
            </a:r>
            <a:endParaRPr/>
          </a:p>
        </p:txBody>
      </p:sp>
      <p:sp>
        <p:nvSpPr>
          <p:cNvPr id="268" name="Google Shape;268;g31f31d0a28d_0_60"/>
          <p:cNvSpPr txBox="1"/>
          <p:nvPr/>
        </p:nvSpPr>
        <p:spPr>
          <a:xfrm>
            <a:off x="251762" y="385803"/>
            <a:ext cx="5262300" cy="4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1575">
            <a:spAutoFit/>
          </a:bodyPr>
          <a:lstStyle/>
          <a:p>
            <a:pPr indent="-144780" lvl="0" marL="157480" marR="5080" rtl="0" algn="l">
              <a:lnSpc>
                <a:spcPct val="117500"/>
              </a:lnSpc>
              <a:spcBef>
                <a:spcPts val="0"/>
              </a:spcBef>
              <a:spcAft>
                <a:spcPts val="0"/>
              </a:spcAft>
              <a:buClr>
                <a:srgbClr val="334669"/>
              </a:buClr>
              <a:buSzPts val="1200"/>
              <a:buFont typeface="Arial"/>
              <a:buChar char="•"/>
            </a:pPr>
            <a:r>
              <a:rPr b="0" i="0" lang="en-US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The level (or depth) of a node n is equal to the </a:t>
            </a:r>
            <a:r>
              <a:rPr b="1" i="0" lang="en-US" sz="1200" u="sng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number of edges</a:t>
            </a:r>
            <a:r>
              <a:rPr b="0" i="0" lang="en-US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 from the </a:t>
            </a:r>
            <a:r>
              <a:rPr b="1" i="0" lang="en-US" sz="1200" u="sng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root to that node</a:t>
            </a:r>
            <a:endParaRPr b="0" i="0" sz="12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69" name="Google Shape;269;g31f31d0a28d_0_60"/>
          <p:cNvSpPr/>
          <p:nvPr/>
        </p:nvSpPr>
        <p:spPr>
          <a:xfrm>
            <a:off x="139445" y="2929889"/>
            <a:ext cx="1828800" cy="0"/>
          </a:xfrm>
          <a:custGeom>
            <a:rect b="b" l="l" r="r" t="t"/>
            <a:pathLst>
              <a:path extrusionOk="0" h="120000" w="1828800">
                <a:moveTo>
                  <a:pt x="0" y="0"/>
                </a:moveTo>
                <a:lnTo>
                  <a:pt x="1828800" y="0"/>
                </a:lnTo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Google Shape;270;g31f31d0a28d_0_60"/>
          <p:cNvSpPr txBox="1"/>
          <p:nvPr/>
        </p:nvSpPr>
        <p:spPr>
          <a:xfrm>
            <a:off x="87274" y="2764942"/>
            <a:ext cx="5214600" cy="1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215265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71" name="Google Shape;271;g31f31d0a28d_0_60"/>
          <p:cNvSpPr txBox="1"/>
          <p:nvPr/>
        </p:nvSpPr>
        <p:spPr>
          <a:xfrm>
            <a:off x="130860" y="3104757"/>
            <a:ext cx="837600" cy="1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sng" cap="none" strike="noStrike">
                <a:solidFill>
                  <a:srgbClr val="0000FF"/>
                </a:solidFill>
                <a:latin typeface="Tahoma"/>
                <a:ea typeface="Tahoma"/>
                <a:cs typeface="Tahoma"/>
                <a:sym typeface="Tahoma"/>
                <a:hlinkClick action="ppaction://hlinksldjump"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Trees Ch B.5, 10.4, 12.1</a:t>
            </a:r>
            <a:endParaRPr b="0" i="0" sz="6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72" name="Google Shape;272;g31f31d0a28d_0_60"/>
          <p:cNvSpPr txBox="1"/>
          <p:nvPr/>
        </p:nvSpPr>
        <p:spPr>
          <a:xfrm>
            <a:off x="5373370" y="3109223"/>
            <a:ext cx="174600" cy="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none" cap="none" strike="noStrike">
                <a:solidFill>
                  <a:srgbClr val="3A466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8/21</a:t>
            </a:r>
            <a:endParaRPr b="0" i="0" sz="6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73" name="Google Shape;273;g31f31d0a28d_0_6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39550" y="852675"/>
            <a:ext cx="3390124" cy="2147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31f31d0a28d_0_99"/>
          <p:cNvSpPr txBox="1"/>
          <p:nvPr>
            <p:ph type="title"/>
          </p:nvPr>
        </p:nvSpPr>
        <p:spPr>
          <a:xfrm>
            <a:off x="1807677" y="100350"/>
            <a:ext cx="21558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Height of a tree</a:t>
            </a:r>
            <a:endParaRPr/>
          </a:p>
        </p:txBody>
      </p:sp>
      <p:sp>
        <p:nvSpPr>
          <p:cNvPr id="279" name="Google Shape;279;g31f31d0a28d_0_99"/>
          <p:cNvSpPr txBox="1"/>
          <p:nvPr/>
        </p:nvSpPr>
        <p:spPr>
          <a:xfrm>
            <a:off x="36800" y="417575"/>
            <a:ext cx="5729100" cy="23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0" marR="0" rtl="0" algn="l">
              <a:lnSpc>
                <a:spcPct val="11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Height:</a:t>
            </a: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The length of the </a:t>
            </a:r>
            <a:r>
              <a:rPr b="1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longest path</a:t>
            </a: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from a </a:t>
            </a:r>
            <a:r>
              <a:rPr b="1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node to one of its leaf nodes</a:t>
            </a:r>
            <a:endParaRPr b="1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12725" lvl="0" marL="314325" marR="0" rtl="0" algn="l">
              <a:lnSpc>
                <a:spcPct val="11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b="0" i="0" lang="en-US" sz="11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The height of a Tree is equal to the </a:t>
            </a:r>
            <a:r>
              <a:rPr b="1" i="0" lang="en-US" sz="11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maximum level </a:t>
            </a:r>
            <a:r>
              <a:rPr b="0" i="0" lang="en-US" sz="11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of </a:t>
            </a:r>
            <a:r>
              <a:rPr b="1" i="0" lang="en-US" sz="11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any node</a:t>
            </a:r>
            <a:r>
              <a:rPr b="0" i="0" lang="en-US" sz="11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in tree</a:t>
            </a:r>
            <a:r>
              <a:rPr b="1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en-US" sz="11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[shortcut]</a:t>
            </a:r>
            <a:endParaRPr b="1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12725" lvl="0" marL="314325" marR="0" rtl="0" algn="l">
              <a:lnSpc>
                <a:spcPct val="11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b="1" i="0" lang="en-US" sz="11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Height = max(all subtree levels) [shortcut]</a:t>
            </a:r>
            <a:endParaRPr b="1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From node </a:t>
            </a:r>
            <a:r>
              <a:rPr b="0" i="0" lang="en-US" sz="1000" u="sng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to the leaf nodes there are four paths</a:t>
            </a: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●"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A→B→E (edges=2)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●"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A→C→F→H (edges=3)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●"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A→C→G (edges=2)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●"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A→D (edges=1)</a:t>
            </a:r>
            <a:b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●"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A→C→F→H is the longest path. (edges=3)</a:t>
            </a:r>
            <a:b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Hence, the height of Node A is 3.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g31f31d0a28d_0_99"/>
          <p:cNvSpPr/>
          <p:nvPr/>
        </p:nvSpPr>
        <p:spPr>
          <a:xfrm>
            <a:off x="139445" y="3025901"/>
            <a:ext cx="1828800" cy="0"/>
          </a:xfrm>
          <a:custGeom>
            <a:rect b="b" l="l" r="r" t="t"/>
            <a:pathLst>
              <a:path extrusionOk="0" h="120000" w="1828800">
                <a:moveTo>
                  <a:pt x="0" y="0"/>
                </a:moveTo>
                <a:lnTo>
                  <a:pt x="1828800" y="0"/>
                </a:lnTo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g31f31d0a28d_0_99"/>
          <p:cNvSpPr txBox="1"/>
          <p:nvPr/>
        </p:nvSpPr>
        <p:spPr>
          <a:xfrm>
            <a:off x="108508" y="2815844"/>
            <a:ext cx="5189100" cy="3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38100" marR="0" rtl="0" algn="l">
              <a:lnSpc>
                <a:spcPct val="1158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Image:</a:t>
            </a:r>
            <a:r>
              <a:rPr b="0" baseline="30000" i="0" lang="en-US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6</a:t>
            </a:r>
            <a:endParaRPr b="0" baseline="30000" i="0" sz="12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202565" marR="0" rtl="0" algn="l">
              <a:lnSpc>
                <a:spcPct val="11444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baseline="30000" i="0" lang="en-US" sz="7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6</a:t>
            </a:r>
            <a:r>
              <a:rPr b="0" i="0" lang="en-US" sz="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Brad Miller, David Ranum, Problem Solving with Algorithms and Data Structures, Release 3.0, 2013</a:t>
            </a:r>
            <a:endParaRPr b="0" i="0" sz="7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82" name="Google Shape;282;g31f31d0a28d_0_99"/>
          <p:cNvSpPr txBox="1"/>
          <p:nvPr/>
        </p:nvSpPr>
        <p:spPr>
          <a:xfrm>
            <a:off x="130860" y="3104757"/>
            <a:ext cx="837600" cy="1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sng" cap="none" strike="noStrike">
                <a:solidFill>
                  <a:srgbClr val="0000FF"/>
                </a:solidFill>
                <a:latin typeface="Tahoma"/>
                <a:ea typeface="Tahoma"/>
                <a:cs typeface="Tahoma"/>
                <a:sym typeface="Tahoma"/>
                <a:hlinkClick action="ppaction://hlinksldjump"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Trees Ch B.5, 10.4, 12.1</a:t>
            </a:r>
            <a:endParaRPr b="0" i="0" sz="6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283" name="Google Shape;283;g31f31d0a28d_0_9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97291" y="1215975"/>
            <a:ext cx="2573183" cy="1630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10"/>
          <p:cNvSpPr txBox="1"/>
          <p:nvPr>
            <p:ph type="title"/>
          </p:nvPr>
        </p:nvSpPr>
        <p:spPr>
          <a:xfrm>
            <a:off x="1423802" y="94225"/>
            <a:ext cx="21558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Height of a tree</a:t>
            </a:r>
            <a:endParaRPr/>
          </a:p>
        </p:txBody>
      </p:sp>
      <p:sp>
        <p:nvSpPr>
          <p:cNvPr id="289" name="Google Shape;289;p10"/>
          <p:cNvSpPr txBox="1"/>
          <p:nvPr/>
        </p:nvSpPr>
        <p:spPr>
          <a:xfrm>
            <a:off x="36800" y="438863"/>
            <a:ext cx="5692200" cy="7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-139065" lvl="0" marL="158115" marR="0" rtl="0" algn="l">
              <a:lnSpc>
                <a:spcPct val="118333"/>
              </a:lnSpc>
              <a:spcBef>
                <a:spcPts val="0"/>
              </a:spcBef>
              <a:spcAft>
                <a:spcPts val="0"/>
              </a:spcAft>
              <a:buClr>
                <a:srgbClr val="334669"/>
              </a:buClr>
              <a:buSzPts val="1100"/>
              <a:buFont typeface="Arial"/>
              <a:buChar char="•"/>
            </a:pPr>
            <a:r>
              <a:rPr b="1" i="0" lang="en-US" sz="11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Height:</a:t>
            </a:r>
            <a:r>
              <a:rPr b="0" i="0" lang="en-US" sz="11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The length of the </a:t>
            </a:r>
            <a:r>
              <a:rPr b="1" i="0" lang="en-US" sz="11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longest path</a:t>
            </a:r>
            <a:r>
              <a:rPr b="0" i="0" lang="en-US" sz="11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from a </a:t>
            </a:r>
            <a:r>
              <a:rPr b="1" i="0" lang="en-US" sz="1100" u="sng" cap="none" strike="noStrike">
                <a:solidFill>
                  <a:srgbClr val="0000FF"/>
                </a:solidFill>
                <a:latin typeface="Tahoma"/>
                <a:ea typeface="Tahoma"/>
                <a:cs typeface="Tahoma"/>
                <a:sym typeface="Tahoma"/>
              </a:rPr>
              <a:t>node</a:t>
            </a:r>
            <a:r>
              <a:rPr b="1" i="0" lang="en-US" sz="1100" u="sng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to one of its </a:t>
            </a:r>
            <a:r>
              <a:rPr b="1" i="0" lang="en-US" sz="1100" u="sng" cap="none" strike="noStrike">
                <a:solidFill>
                  <a:srgbClr val="0000FF"/>
                </a:solidFill>
                <a:latin typeface="Tahoma"/>
                <a:ea typeface="Tahoma"/>
                <a:cs typeface="Tahoma"/>
                <a:sym typeface="Tahoma"/>
              </a:rPr>
              <a:t>leaf nodes</a:t>
            </a:r>
            <a:r>
              <a:rPr b="0" i="0" lang="en-US" sz="1100" u="none" cap="none" strike="noStrike">
                <a:solidFill>
                  <a:srgbClr val="0000FF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endParaRPr b="0" i="0" sz="11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98450" lvl="1" marL="914400" marR="0" rtl="0" algn="l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Clr>
                <a:srgbClr val="334669"/>
              </a:buClr>
              <a:buSzPts val="1100"/>
              <a:buFont typeface="Arial"/>
              <a:buChar char="○"/>
            </a:pPr>
            <a:r>
              <a:rPr b="0" i="0" lang="en-US" sz="11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If a tree consist of </a:t>
            </a:r>
            <a:r>
              <a:rPr b="1" i="0" lang="en-US" sz="1100" u="sng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only the root</a:t>
            </a:r>
            <a:r>
              <a:rPr b="0" i="0" lang="en-US" sz="11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 its </a:t>
            </a:r>
            <a:r>
              <a:rPr b="1" i="0" lang="en-US" sz="1100" u="sng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height is 0</a:t>
            </a:r>
            <a:endParaRPr b="1" i="0" sz="1100" u="sng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98450" lvl="1" marL="914400" marR="0" rtl="0" algn="l">
              <a:lnSpc>
                <a:spcPct val="117916"/>
              </a:lnSpc>
              <a:spcBef>
                <a:spcPts val="0"/>
              </a:spcBef>
              <a:spcAft>
                <a:spcPts val="0"/>
              </a:spcAft>
              <a:buClr>
                <a:srgbClr val="334669"/>
              </a:buClr>
              <a:buSzPts val="1100"/>
              <a:buFont typeface="Arial"/>
              <a:buChar char="○"/>
            </a:pPr>
            <a:r>
              <a:rPr b="0" i="0" lang="en-US" sz="11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Otherwise the height is 1 greater than the height of its </a:t>
            </a:r>
            <a:r>
              <a:rPr b="1" i="0" lang="en-US" sz="11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tallest subtrees</a:t>
            </a:r>
            <a:endParaRPr b="1" i="0" sz="11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179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90" name="Google Shape;290;p10"/>
          <p:cNvSpPr/>
          <p:nvPr/>
        </p:nvSpPr>
        <p:spPr>
          <a:xfrm>
            <a:off x="139445" y="3025901"/>
            <a:ext cx="1828800" cy="0"/>
          </a:xfrm>
          <a:custGeom>
            <a:rect b="b" l="l" r="r" t="t"/>
            <a:pathLst>
              <a:path extrusionOk="0" h="120000" w="1828800">
                <a:moveTo>
                  <a:pt x="0" y="0"/>
                </a:moveTo>
                <a:lnTo>
                  <a:pt x="1828800" y="0"/>
                </a:lnTo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p10"/>
          <p:cNvSpPr txBox="1"/>
          <p:nvPr/>
        </p:nvSpPr>
        <p:spPr>
          <a:xfrm>
            <a:off x="108508" y="2815844"/>
            <a:ext cx="5189100" cy="3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38100" marR="0" rtl="0" algn="l">
              <a:lnSpc>
                <a:spcPct val="1158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1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Image:</a:t>
            </a:r>
            <a:r>
              <a:rPr b="0" baseline="30000" i="0" lang="en-US" sz="11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6</a:t>
            </a:r>
            <a:endParaRPr b="0" baseline="30000" i="0" sz="11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202565" marR="0" rtl="0" algn="l">
              <a:lnSpc>
                <a:spcPct val="11444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baseline="30000" i="0" lang="en-US" sz="8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6</a:t>
            </a:r>
            <a:r>
              <a:rPr b="0" i="0" lang="en-US" sz="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Brad Miller, David Ranum, Problem Solving with Algorithms and Data Structures, Release 3.0, 2013</a:t>
            </a:r>
            <a:endParaRPr b="0" i="0" sz="8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92" name="Google Shape;292;p10"/>
          <p:cNvSpPr txBox="1"/>
          <p:nvPr/>
        </p:nvSpPr>
        <p:spPr>
          <a:xfrm>
            <a:off x="130860" y="3104757"/>
            <a:ext cx="837565" cy="1174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sng" cap="none" strike="noStrike">
                <a:solidFill>
                  <a:srgbClr val="0000FF"/>
                </a:solidFill>
                <a:latin typeface="Tahoma"/>
                <a:ea typeface="Tahoma"/>
                <a:cs typeface="Tahoma"/>
                <a:sym typeface="Tahoma"/>
                <a:hlinkClick action="ppaction://hlinksldjump"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Trees Ch B.5, 10.4, 12.1</a:t>
            </a:r>
            <a:endParaRPr b="0" i="0" sz="6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293" name="Google Shape;293;p10"/>
          <p:cNvPicPr preferRelativeResize="0"/>
          <p:nvPr/>
        </p:nvPicPr>
        <p:blipFill rotWithShape="1">
          <a:blip r:embed="rId4">
            <a:alphaModFix/>
          </a:blip>
          <a:srcRect b="0" l="0" r="0" t="17430"/>
          <a:stretch/>
        </p:blipFill>
        <p:spPr>
          <a:xfrm>
            <a:off x="2409025" y="1124292"/>
            <a:ext cx="1211807" cy="11074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758376" y="1053975"/>
            <a:ext cx="1332183" cy="1248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10" title="height 0.png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04748" y="1304011"/>
            <a:ext cx="1039550" cy="8949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6" name="Google Shape;296;p10"/>
          <p:cNvCxnSpPr/>
          <p:nvPr/>
        </p:nvCxnSpPr>
        <p:spPr>
          <a:xfrm>
            <a:off x="2064025" y="1207775"/>
            <a:ext cx="6000" cy="16776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97" name="Google Shape;297;p10"/>
          <p:cNvSpPr txBox="1"/>
          <p:nvPr/>
        </p:nvSpPr>
        <p:spPr>
          <a:xfrm>
            <a:off x="139450" y="2276550"/>
            <a:ext cx="1557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Only 1 node, root=leaf</a:t>
            </a:r>
            <a:br>
              <a:rPr b="0" i="0" lang="en-US" sz="9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b="0" i="0" lang="en-US" sz="9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So, height = 0</a:t>
            </a:r>
            <a:endParaRPr b="0" i="0" sz="9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98" name="Google Shape;298;p10"/>
          <p:cNvSpPr txBox="1"/>
          <p:nvPr/>
        </p:nvSpPr>
        <p:spPr>
          <a:xfrm>
            <a:off x="2064025" y="2224050"/>
            <a:ext cx="3359700" cy="9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height = 1+ height of tallest subtree</a:t>
            </a:r>
            <a:br>
              <a:rPr b="0" i="0" lang="en-US" sz="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b="0" i="0" lang="en-US" sz="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          = 1+ (Height of B to E)</a:t>
            </a:r>
            <a:br>
              <a:rPr b="0" i="0" lang="en-US" sz="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b="0" i="0" lang="en-US" sz="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          = 1 + (1 + Height of D (single leaf node))</a:t>
            </a:r>
            <a:br>
              <a:rPr b="0" i="0" lang="en-US" sz="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b="0" i="0" lang="en-US" sz="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          = 1 +  (1 + 0)</a:t>
            </a:r>
            <a:br>
              <a:rPr b="0" i="0" lang="en-US" sz="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b="0" i="0" lang="en-US" sz="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          = 1 + 1 = 2</a:t>
            </a:r>
            <a:br>
              <a:rPr b="0" i="0" lang="en-US" sz="9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endParaRPr b="0" i="0" sz="9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11"/>
          <p:cNvSpPr txBox="1"/>
          <p:nvPr>
            <p:ph type="title"/>
          </p:nvPr>
        </p:nvSpPr>
        <p:spPr>
          <a:xfrm>
            <a:off x="1900172" y="281975"/>
            <a:ext cx="16935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Home work</a:t>
            </a:r>
            <a:endParaRPr/>
          </a:p>
        </p:txBody>
      </p:sp>
      <p:sp>
        <p:nvSpPr>
          <p:cNvPr id="304" name="Google Shape;304;p11"/>
          <p:cNvSpPr txBox="1"/>
          <p:nvPr/>
        </p:nvSpPr>
        <p:spPr>
          <a:xfrm>
            <a:off x="130860" y="3104757"/>
            <a:ext cx="837565" cy="1174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sng" cap="none" strike="noStrike">
                <a:solidFill>
                  <a:srgbClr val="0000FF"/>
                </a:solidFill>
                <a:latin typeface="Tahoma"/>
                <a:ea typeface="Tahoma"/>
                <a:cs typeface="Tahoma"/>
                <a:sym typeface="Tahoma"/>
                <a:hlinkClick action="ppaction://hlinksldjump"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Trees Ch B.5, 10.4, 12.1</a:t>
            </a:r>
            <a:endParaRPr b="0" i="0" sz="6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305" name="Google Shape;305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9976" y="1118950"/>
            <a:ext cx="5189202" cy="1754099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11"/>
          <p:cNvSpPr txBox="1"/>
          <p:nvPr/>
        </p:nvSpPr>
        <p:spPr>
          <a:xfrm>
            <a:off x="236825" y="656400"/>
            <a:ext cx="5360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AutoNum type="arabicPeriod"/>
            </a:pPr>
            <a:r>
              <a:rPr b="0" i="0" lang="en-US" sz="1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Find the level, depth, height and degree of the specified nodes of the following tree.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31f31d0a28d_0_159"/>
          <p:cNvSpPr txBox="1"/>
          <p:nvPr>
            <p:ph type="title"/>
          </p:nvPr>
        </p:nvSpPr>
        <p:spPr>
          <a:xfrm>
            <a:off x="1895484" y="102475"/>
            <a:ext cx="16935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Home work</a:t>
            </a:r>
            <a:endParaRPr/>
          </a:p>
        </p:txBody>
      </p:sp>
      <p:sp>
        <p:nvSpPr>
          <p:cNvPr id="312" name="Google Shape;312;g31f31d0a28d_0_159"/>
          <p:cNvSpPr txBox="1"/>
          <p:nvPr/>
        </p:nvSpPr>
        <p:spPr>
          <a:xfrm>
            <a:off x="130860" y="3104757"/>
            <a:ext cx="837600" cy="1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sng" cap="none" strike="noStrike">
                <a:solidFill>
                  <a:srgbClr val="0000FF"/>
                </a:solidFill>
                <a:latin typeface="Tahoma"/>
                <a:ea typeface="Tahoma"/>
                <a:cs typeface="Tahoma"/>
                <a:sym typeface="Tahoma"/>
                <a:hlinkClick action="ppaction://hlinksldjump"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Trees Ch B.5, 10.4, 12.1</a:t>
            </a:r>
            <a:endParaRPr b="0" i="0" sz="6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13" name="Google Shape;313;g31f31d0a28d_0_159"/>
          <p:cNvSpPr txBox="1"/>
          <p:nvPr/>
        </p:nvSpPr>
        <p:spPr>
          <a:xfrm>
            <a:off x="202850" y="428575"/>
            <a:ext cx="5360100" cy="7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Char char="●"/>
            </a:pPr>
            <a:r>
              <a:rPr b="0" i="0" lang="en-US" sz="1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Depth/Level: root to node (no of edges in between)</a:t>
            </a:r>
            <a:endParaRPr b="0" i="0" sz="11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84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Char char="●"/>
            </a:pPr>
            <a:r>
              <a:rPr b="0" i="0" lang="en-US" sz="1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Degree: no of children</a:t>
            </a:r>
            <a:endParaRPr b="0" i="0" sz="11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84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imes New Roman"/>
              <a:buChar char="●"/>
            </a:pPr>
            <a:r>
              <a:rPr b="0" i="0" lang="en-US" sz="1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Height: node to leaf node (max(no of edges))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4" name="Google Shape;314;g31f31d0a28d_0_159" title="tree_terminologies.png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8826" y="1171965"/>
            <a:ext cx="5079426" cy="17549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12"/>
          <p:cNvSpPr txBox="1"/>
          <p:nvPr>
            <p:ph type="title"/>
          </p:nvPr>
        </p:nvSpPr>
        <p:spPr>
          <a:xfrm>
            <a:off x="1973054" y="97625"/>
            <a:ext cx="1727700" cy="2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 binary tree</a:t>
            </a:r>
            <a:endParaRPr/>
          </a:p>
        </p:txBody>
      </p:sp>
      <p:sp>
        <p:nvSpPr>
          <p:cNvPr id="320" name="Google Shape;320;p12"/>
          <p:cNvSpPr txBox="1"/>
          <p:nvPr/>
        </p:nvSpPr>
        <p:spPr>
          <a:xfrm>
            <a:off x="130860" y="3104757"/>
            <a:ext cx="837565" cy="1174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sng" cap="none" strike="noStrike">
                <a:solidFill>
                  <a:srgbClr val="0000FF"/>
                </a:solidFill>
                <a:latin typeface="Tahoma"/>
                <a:ea typeface="Tahoma"/>
                <a:cs typeface="Tahoma"/>
                <a:sym typeface="Tahoma"/>
                <a:hlinkClick action="ppaction://hlinksldjump"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Trees Ch B.5, 10.4, 12.1</a:t>
            </a:r>
            <a:endParaRPr b="0" i="0" sz="6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21" name="Google Shape;321;p12"/>
          <p:cNvSpPr txBox="1"/>
          <p:nvPr/>
        </p:nvSpPr>
        <p:spPr>
          <a:xfrm>
            <a:off x="231325" y="395425"/>
            <a:ext cx="5116500" cy="14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555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 tree is a binary tree if </a:t>
            </a:r>
            <a:r>
              <a:rPr b="1" i="0" lang="en-US" sz="9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each node</a:t>
            </a:r>
            <a:r>
              <a:rPr b="0" i="0" lang="en-US" sz="9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has</a:t>
            </a:r>
            <a:r>
              <a:rPr b="1" i="0" lang="en-US" sz="900" u="sng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b="1" i="0" lang="en-US" sz="900" u="sng" cap="none" strike="noStrike">
                <a:solidFill>
                  <a:srgbClr val="0000FF"/>
                </a:solidFill>
                <a:latin typeface="Tahoma"/>
                <a:ea typeface="Tahoma"/>
                <a:cs typeface="Tahoma"/>
                <a:sym typeface="Tahoma"/>
              </a:rPr>
              <a:t>at most 2 children. </a:t>
            </a:r>
            <a:r>
              <a:rPr b="1" i="0" lang="en-US" sz="900" u="sng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(0 child, 1 child or 2 children)</a:t>
            </a:r>
            <a:br>
              <a:rPr b="1" i="0" lang="en-US" sz="900" u="sng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b="0" i="0" lang="en-US" sz="10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binary tree is </a:t>
            </a:r>
            <a:r>
              <a:rPr b="0" i="1" lang="en-US" sz="10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rooted tree in which every node has at most two children</a:t>
            </a:r>
            <a:r>
              <a:rPr b="0" i="0" lang="en-US" sz="10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b="1" i="0" sz="900" u="sng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9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A binary tree (BT) </a:t>
            </a:r>
            <a:r>
              <a:rPr b="0" i="0" lang="en-US" sz="9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is a structure defined on a finite set of nodes that either</a:t>
            </a:r>
            <a:endParaRPr b="0" i="0" sz="9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79375" lvl="0" marL="568325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Tahoma"/>
              <a:buChar char="-"/>
            </a:pPr>
            <a:r>
              <a:rPr b="0" i="0" lang="en-US" sz="9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contains no nodes, or</a:t>
            </a:r>
            <a:endParaRPr b="0" i="0" sz="9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88900" lvl="0" marL="577850" marR="0" rtl="0" algn="l">
              <a:lnSpc>
                <a:spcPct val="100000"/>
              </a:lnSpc>
              <a:spcBef>
                <a:spcPts val="165"/>
              </a:spcBef>
              <a:spcAft>
                <a:spcPts val="0"/>
              </a:spcAft>
              <a:buClr>
                <a:srgbClr val="000000"/>
              </a:buClr>
              <a:buSzPts val="900"/>
              <a:buFont typeface="Tahoma"/>
              <a:buChar char="-"/>
            </a:pPr>
            <a:r>
              <a:rPr b="0" i="0" lang="en-US" sz="9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is composed of </a:t>
            </a:r>
            <a:r>
              <a:rPr b="1" i="0" lang="en-US" sz="900" u="sng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three disjoint sets of nodes</a:t>
            </a:r>
            <a:r>
              <a:rPr b="0" i="0" lang="en-US" sz="9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:</a:t>
            </a:r>
            <a:endParaRPr b="0" i="0" sz="9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80008" lvl="1" marL="1026160" marR="0" rtl="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Tahoma"/>
              <a:buChar char="-"/>
            </a:pPr>
            <a:r>
              <a:rPr b="0" i="0" lang="en-US" sz="9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a root node</a:t>
            </a:r>
            <a:endParaRPr b="0" i="0" sz="9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80008" lvl="1" marL="1026160" marR="0" rtl="0" algn="l">
              <a:lnSpc>
                <a:spcPct val="100000"/>
              </a:lnSpc>
              <a:spcBef>
                <a:spcPts val="155"/>
              </a:spcBef>
              <a:spcAft>
                <a:spcPts val="0"/>
              </a:spcAft>
              <a:buClr>
                <a:srgbClr val="000000"/>
              </a:buClr>
              <a:buSzPts val="900"/>
              <a:buFont typeface="Tahoma"/>
              <a:buChar char="-"/>
            </a:pPr>
            <a:r>
              <a:rPr b="0" i="0" lang="en-US" sz="9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a </a:t>
            </a:r>
            <a:r>
              <a:rPr b="1" i="0" lang="en-US" sz="9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binary tree</a:t>
            </a:r>
            <a:r>
              <a:rPr b="0" i="0" lang="en-US" sz="9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 called </a:t>
            </a:r>
            <a:r>
              <a:rPr b="1" i="0" lang="en-US" sz="9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left subtree</a:t>
            </a:r>
            <a:endParaRPr b="1" i="0" sz="9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80008" lvl="1" marL="1026160" marR="0" rtl="0" algn="l">
              <a:lnSpc>
                <a:spcPct val="100000"/>
              </a:lnSpc>
              <a:spcBef>
                <a:spcPts val="17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Tahoma"/>
              <a:buChar char="-"/>
            </a:pPr>
            <a:r>
              <a:rPr b="0" i="0" lang="en-US" sz="9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a </a:t>
            </a:r>
            <a:r>
              <a:rPr b="1" i="0" lang="en-US" sz="9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binary tree</a:t>
            </a:r>
            <a:r>
              <a:rPr b="0" i="0" lang="en-US" sz="9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 called </a:t>
            </a:r>
            <a:r>
              <a:rPr b="1" i="0" lang="en-US" sz="9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right subtree</a:t>
            </a:r>
            <a:endParaRPr b="1" i="0" sz="9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322" name="Google Shape;322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2275" y="1921075"/>
            <a:ext cx="4754600" cy="1183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31f3909bee7_5_1"/>
          <p:cNvSpPr txBox="1"/>
          <p:nvPr>
            <p:ph type="title"/>
          </p:nvPr>
        </p:nvSpPr>
        <p:spPr>
          <a:xfrm>
            <a:off x="1967379" y="120325"/>
            <a:ext cx="1727700" cy="2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 binary tree</a:t>
            </a:r>
            <a:endParaRPr/>
          </a:p>
        </p:txBody>
      </p:sp>
      <p:sp>
        <p:nvSpPr>
          <p:cNvPr id="328" name="Google Shape;328;g31f3909bee7_5_1"/>
          <p:cNvSpPr txBox="1"/>
          <p:nvPr/>
        </p:nvSpPr>
        <p:spPr>
          <a:xfrm>
            <a:off x="130860" y="3104757"/>
            <a:ext cx="837600" cy="1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sng" cap="none" strike="noStrike">
                <a:solidFill>
                  <a:srgbClr val="0000FF"/>
                </a:solidFill>
                <a:latin typeface="Tahoma"/>
                <a:ea typeface="Tahoma"/>
                <a:cs typeface="Tahoma"/>
                <a:sym typeface="Tahoma"/>
                <a:hlinkClick action="ppaction://hlinksldjump"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Trees Ch B.5, 10.4, 12.1</a:t>
            </a:r>
            <a:endParaRPr b="0" i="0" sz="6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29" name="Google Shape;329;g31f3909bee7_5_1"/>
          <p:cNvSpPr txBox="1"/>
          <p:nvPr/>
        </p:nvSpPr>
        <p:spPr>
          <a:xfrm>
            <a:off x="231325" y="458800"/>
            <a:ext cx="5116500" cy="12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555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 tree is a binary tree if </a:t>
            </a:r>
            <a:r>
              <a:rPr b="1" i="0" lang="en-US" sz="9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each node</a:t>
            </a:r>
            <a:r>
              <a:rPr b="0" i="0" lang="en-US" sz="9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has</a:t>
            </a:r>
            <a:r>
              <a:rPr b="1" i="0" lang="en-US" sz="900" u="sng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at most 2 children.</a:t>
            </a:r>
            <a:endParaRPr b="1" i="0" sz="900" u="sng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9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A binary tree (B</a:t>
            </a:r>
            <a:r>
              <a:rPr b="0" i="0" lang="en-US" sz="9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T) is a structure defined on a finite set of nodes that either</a:t>
            </a:r>
            <a:endParaRPr b="0" i="0" sz="9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79375" lvl="0" marL="568325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Tahoma"/>
              <a:buChar char="-"/>
            </a:pPr>
            <a:r>
              <a:rPr b="0" i="0" lang="en-US" sz="9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contains no nodes, or</a:t>
            </a:r>
            <a:endParaRPr b="0" i="0" sz="9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88900" lvl="0" marL="577850" marR="0" rtl="0" algn="l">
              <a:lnSpc>
                <a:spcPct val="100000"/>
              </a:lnSpc>
              <a:spcBef>
                <a:spcPts val="165"/>
              </a:spcBef>
              <a:spcAft>
                <a:spcPts val="0"/>
              </a:spcAft>
              <a:buClr>
                <a:srgbClr val="000000"/>
              </a:buClr>
              <a:buSzPts val="900"/>
              <a:buFont typeface="Tahoma"/>
              <a:buChar char="-"/>
            </a:pPr>
            <a:r>
              <a:rPr b="0" i="0" lang="en-US" sz="9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is composed of </a:t>
            </a:r>
            <a:r>
              <a:rPr b="1" i="0" lang="en-US" sz="900" u="sng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three disjoint sets of nodes</a:t>
            </a:r>
            <a:r>
              <a:rPr b="0" i="0" lang="en-US" sz="9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:</a:t>
            </a:r>
            <a:endParaRPr b="0" i="0" sz="9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80008" lvl="1" marL="1026160" marR="0" rtl="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Tahoma"/>
              <a:buChar char="-"/>
            </a:pPr>
            <a:r>
              <a:rPr b="0" i="0" lang="en-US" sz="9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a root node</a:t>
            </a:r>
            <a:endParaRPr b="0" i="0" sz="9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80008" lvl="1" marL="1026160" marR="0" rtl="0" algn="l">
              <a:lnSpc>
                <a:spcPct val="100000"/>
              </a:lnSpc>
              <a:spcBef>
                <a:spcPts val="155"/>
              </a:spcBef>
              <a:spcAft>
                <a:spcPts val="0"/>
              </a:spcAft>
              <a:buClr>
                <a:srgbClr val="000000"/>
              </a:buClr>
              <a:buSzPts val="900"/>
              <a:buFont typeface="Tahoma"/>
              <a:buChar char="-"/>
            </a:pPr>
            <a:r>
              <a:rPr b="0" i="0" lang="en-US" sz="9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a </a:t>
            </a:r>
            <a:r>
              <a:rPr b="1" i="0" lang="en-US" sz="9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binary tree</a:t>
            </a:r>
            <a:r>
              <a:rPr b="0" i="0" lang="en-US" sz="9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 called </a:t>
            </a:r>
            <a:r>
              <a:rPr b="1" i="0" lang="en-US" sz="9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left subtree</a:t>
            </a:r>
            <a:endParaRPr b="1" i="0" sz="9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80008" lvl="1" marL="1026160" marR="0" rtl="0" algn="l">
              <a:lnSpc>
                <a:spcPct val="100000"/>
              </a:lnSpc>
              <a:spcBef>
                <a:spcPts val="17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Tahoma"/>
              <a:buChar char="-"/>
            </a:pPr>
            <a:r>
              <a:rPr b="0" i="0" lang="en-US" sz="9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a </a:t>
            </a:r>
            <a:r>
              <a:rPr b="1" i="0" lang="en-US" sz="9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binary tree</a:t>
            </a:r>
            <a:r>
              <a:rPr b="0" i="0" lang="en-US" sz="9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 called </a:t>
            </a:r>
            <a:r>
              <a:rPr b="1" i="0" lang="en-US" sz="9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right subtree</a:t>
            </a:r>
            <a:endParaRPr b="1" i="0" sz="9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330" name="Google Shape;330;g31f3909bee7_5_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2274" y="1808875"/>
            <a:ext cx="4754600" cy="1369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g31f3909bee7_5_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80"/>
            <a:ext cx="5765800" cy="32446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31f334dfcb5_0_82"/>
          <p:cNvSpPr txBox="1"/>
          <p:nvPr>
            <p:ph type="title"/>
          </p:nvPr>
        </p:nvSpPr>
        <p:spPr>
          <a:xfrm>
            <a:off x="1331098" y="120325"/>
            <a:ext cx="2751600" cy="22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18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Characteristics of a Binary Tree</a:t>
            </a:r>
            <a:endParaRPr/>
          </a:p>
        </p:txBody>
      </p:sp>
      <p:sp>
        <p:nvSpPr>
          <p:cNvPr id="337" name="Google Shape;337;g31f334dfcb5_0_82"/>
          <p:cNvSpPr txBox="1"/>
          <p:nvPr/>
        </p:nvSpPr>
        <p:spPr>
          <a:xfrm>
            <a:off x="130860" y="3104757"/>
            <a:ext cx="837600" cy="1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sng" cap="none" strike="noStrike">
                <a:solidFill>
                  <a:srgbClr val="0000FF"/>
                </a:solidFill>
                <a:latin typeface="Tahoma"/>
                <a:ea typeface="Tahoma"/>
                <a:cs typeface="Tahoma"/>
                <a:sym typeface="Tahoma"/>
                <a:hlinkClick action="ppaction://hlinksldjump"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Trees Ch B.5, 10.4, 12.1</a:t>
            </a:r>
            <a:endParaRPr b="0" i="0" sz="6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38" name="Google Shape;338;g31f334dfcb5_0_82"/>
          <p:cNvSpPr txBox="1"/>
          <p:nvPr/>
        </p:nvSpPr>
        <p:spPr>
          <a:xfrm>
            <a:off x="561025" y="416127"/>
            <a:ext cx="4911600" cy="261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Each node</a:t>
            </a: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can have </a:t>
            </a:r>
            <a:r>
              <a:rPr b="1" i="0" lang="en-US" sz="1100" u="sng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at most two child</a:t>
            </a: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nodes</a:t>
            </a:r>
            <a:b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Node Relationships</a:t>
            </a: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●"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Internal nodes: n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●"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External nodes: n+1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●"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Total edges: 2n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●"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Internal edges: n−1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●"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External edges: n+1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Binary Tree Properties</a:t>
            </a:r>
            <a: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[memorisation not needed]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●"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Max nodes in height h: 2^(h+1)−1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●"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Max nodes at level i: 2^i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31f334dfcb5_0_93"/>
          <p:cNvSpPr txBox="1"/>
          <p:nvPr>
            <p:ph type="title"/>
          </p:nvPr>
        </p:nvSpPr>
        <p:spPr>
          <a:xfrm>
            <a:off x="1797048" y="150375"/>
            <a:ext cx="2751600" cy="22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1800"/>
              </a:spcBef>
              <a:spcAft>
                <a:spcPts val="600"/>
              </a:spcAft>
              <a:buSzPts val="1100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Types of Binary Tree</a:t>
            </a:r>
            <a:endParaRPr/>
          </a:p>
        </p:txBody>
      </p:sp>
      <p:sp>
        <p:nvSpPr>
          <p:cNvPr id="344" name="Google Shape;344;g31f334dfcb5_0_93"/>
          <p:cNvSpPr txBox="1"/>
          <p:nvPr/>
        </p:nvSpPr>
        <p:spPr>
          <a:xfrm>
            <a:off x="130860" y="3104757"/>
            <a:ext cx="837600" cy="1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sng" cap="none" strike="noStrike">
                <a:solidFill>
                  <a:srgbClr val="0000FF"/>
                </a:solidFill>
                <a:latin typeface="Tahoma"/>
                <a:ea typeface="Tahoma"/>
                <a:cs typeface="Tahoma"/>
                <a:sym typeface="Tahoma"/>
                <a:hlinkClick action="ppaction://hlinksldjump"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Trees Ch B.5, 10.4, 12.1</a:t>
            </a:r>
            <a:endParaRPr b="0" i="0" sz="6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45" name="Google Shape;345;g31f334dfcb5_0_93"/>
          <p:cNvSpPr txBox="1"/>
          <p:nvPr/>
        </p:nvSpPr>
        <p:spPr>
          <a:xfrm>
            <a:off x="179275" y="379277"/>
            <a:ext cx="4911600" cy="12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Full/Strict Binary Tree:</a:t>
            </a:r>
            <a:endParaRPr b="1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Internal nodes (every node except the leaf nodes) have two children.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-"/>
            </a:pPr>
            <a:r>
              <a:rPr b="1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every node has either</a:t>
            </a:r>
            <a:r>
              <a:rPr b="1" i="0" lang="en-US" sz="1000" u="sng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0 or 2 children </a:t>
            </a:r>
            <a:endParaRPr b="1" i="0" sz="1000" u="sng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Any binary tree that maintains the following condition is a full binary tree: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    No of leaf nodes = no of internal nodes + 1</a:t>
            </a:r>
            <a:br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6" name="Google Shape;346;g31f334dfcb5_0_9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8001" y="1550625"/>
            <a:ext cx="3359401" cy="1009101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g31f334dfcb5_0_93"/>
          <p:cNvSpPr txBox="1"/>
          <p:nvPr/>
        </p:nvSpPr>
        <p:spPr>
          <a:xfrm>
            <a:off x="621350" y="2415738"/>
            <a:ext cx="4523100" cy="6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48" name="Google Shape;348;g31f334dfcb5_0_93"/>
          <p:cNvGraphicFramePr/>
          <p:nvPr/>
        </p:nvGraphicFramePr>
        <p:xfrm>
          <a:off x="179275" y="2559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{0D38EF5A-2510-4D32-B3ED-DF749D508748}</a:tableStyleId>
              </a:tblPr>
              <a:tblGrid>
                <a:gridCol w="1804775"/>
                <a:gridCol w="1804775"/>
                <a:gridCol w="1804775"/>
              </a:tblGrid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800" u="none" cap="none" strike="noStrike">
                          <a:solidFill>
                            <a:schemeClr val="dk1"/>
                          </a:solidFill>
                        </a:rPr>
                        <a:t>In the left tree, there are 3 internal nodes and 4 leaf nodes.</a:t>
                      </a:r>
                      <a:endParaRPr sz="13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cap="none" strike="noStrike">
                          <a:solidFill>
                            <a:schemeClr val="dk1"/>
                          </a:solidFill>
                        </a:rPr>
                        <a:t>In the middle tree, there are 7 internal nodes and 8 leaf nodes.</a:t>
                      </a:r>
                      <a:endParaRPr sz="13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cap="none" strike="noStrike">
                          <a:solidFill>
                            <a:schemeClr val="dk1"/>
                          </a:solidFill>
                        </a:rPr>
                        <a:t>In the right tree, there are 6 internal nodes and 7 leaf nodes.</a:t>
                      </a:r>
                      <a:endParaRPr sz="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349" name="Google Shape;349;g31f334dfcb5_0_9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22076" y="1373075"/>
            <a:ext cx="1800999" cy="1042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3"/>
          <p:cNvSpPr txBox="1"/>
          <p:nvPr>
            <p:ph type="title"/>
          </p:nvPr>
        </p:nvSpPr>
        <p:spPr>
          <a:xfrm>
            <a:off x="2121106" y="157725"/>
            <a:ext cx="10773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Graphs</a:t>
            </a:r>
            <a:endParaRPr/>
          </a:p>
        </p:txBody>
      </p:sp>
      <p:sp>
        <p:nvSpPr>
          <p:cNvPr id="91" name="Google Shape;91;p3"/>
          <p:cNvSpPr txBox="1"/>
          <p:nvPr/>
        </p:nvSpPr>
        <p:spPr>
          <a:xfrm>
            <a:off x="-90075" y="533925"/>
            <a:ext cx="37923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4750">
            <a:spAutoFit/>
          </a:bodyPr>
          <a:lstStyle/>
          <a:p>
            <a:pPr indent="-146685" lvl="0" marL="269240" marR="3048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4669"/>
              </a:buClr>
              <a:buSzPts val="1200"/>
              <a:buFont typeface="Arial"/>
              <a:buChar char="•"/>
            </a:pPr>
            <a:r>
              <a:rPr b="0" i="0" lang="en-US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Graphs have vertices (nodes) connected by edges . </a:t>
            </a:r>
            <a:br>
              <a:rPr b="0" i="0" lang="en-US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b="0" i="0" lang="en-US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Graph, </a:t>
            </a:r>
            <a:r>
              <a:rPr b="0" i="1" lang="en-US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G </a:t>
            </a:r>
            <a:r>
              <a:rPr b="0" i="0" lang="en-US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= (</a:t>
            </a:r>
            <a:r>
              <a:rPr b="0" i="1" lang="en-US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V , E</a:t>
            </a:r>
            <a:r>
              <a:rPr b="0" i="0" lang="en-US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)</a:t>
            </a:r>
            <a:br>
              <a:rPr b="0" i="0" lang="en-US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</a:br>
            <a:br>
              <a:rPr b="0" i="0" lang="en-US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</a:br>
            <a:br>
              <a:rPr b="0" i="0" lang="en-US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</a:br>
            <a:br>
              <a:rPr b="0" i="0" lang="en-US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b="0" baseline="30000" i="0" lang="en-US" sz="16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In graph,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1" marL="914400" marR="30480" rtl="0" algn="l">
              <a:lnSpc>
                <a:spcPct val="86250"/>
              </a:lnSpc>
              <a:spcBef>
                <a:spcPts val="195"/>
              </a:spcBef>
              <a:spcAft>
                <a:spcPts val="0"/>
              </a:spcAft>
              <a:buClr>
                <a:srgbClr val="334669"/>
              </a:buClr>
              <a:buSzPts val="1600"/>
              <a:buFont typeface="Arial"/>
              <a:buChar char="○"/>
            </a:pPr>
            <a:r>
              <a:rPr b="0" baseline="30000" i="0" lang="en-US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node = Vertex, </a:t>
            </a:r>
            <a:endParaRPr b="0" baseline="30000" i="0" sz="16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30200" lvl="1" marL="914400" marR="30480" rtl="0" algn="l">
              <a:lnSpc>
                <a:spcPct val="86250"/>
              </a:lnSpc>
              <a:spcBef>
                <a:spcPts val="195"/>
              </a:spcBef>
              <a:spcAft>
                <a:spcPts val="0"/>
              </a:spcAft>
              <a:buClr>
                <a:srgbClr val="334669"/>
              </a:buClr>
              <a:buSzPts val="1600"/>
              <a:buFont typeface="Arial"/>
              <a:buChar char="○"/>
            </a:pPr>
            <a:r>
              <a:rPr b="0" baseline="30000" i="0" lang="en-US" sz="16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nodes = vertices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1" marL="914400" marR="30480" rtl="0" algn="l">
              <a:lnSpc>
                <a:spcPct val="86250"/>
              </a:lnSpc>
              <a:spcBef>
                <a:spcPts val="195"/>
              </a:spcBef>
              <a:spcAft>
                <a:spcPts val="0"/>
              </a:spcAft>
              <a:buClr>
                <a:srgbClr val="334669"/>
              </a:buClr>
              <a:buSzPts val="1600"/>
              <a:buFont typeface="Arial"/>
              <a:buChar char="○"/>
            </a:pPr>
            <a:r>
              <a:rPr b="0" baseline="30000" i="0" lang="en-US" sz="16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connection between 2 nodes = edge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0795" lvl="0" marL="125095" marR="1135380" rtl="0" algn="l">
              <a:lnSpc>
                <a:spcPct val="108333"/>
              </a:lnSpc>
              <a:spcBef>
                <a:spcPts val="425"/>
              </a:spcBef>
              <a:spcAft>
                <a:spcPts val="0"/>
              </a:spcAft>
              <a:buClr>
                <a:srgbClr val="334669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10795" lvl="0" marL="125095" marR="1135380" rtl="0" algn="l">
              <a:lnSpc>
                <a:spcPct val="108333"/>
              </a:lnSpc>
              <a:spcBef>
                <a:spcPts val="425"/>
              </a:spcBef>
              <a:spcAft>
                <a:spcPts val="0"/>
              </a:spcAft>
              <a:buClr>
                <a:srgbClr val="334669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10795" lvl="0" marL="125095" marR="1135380" rtl="0" algn="l">
              <a:lnSpc>
                <a:spcPct val="108333"/>
              </a:lnSpc>
              <a:spcBef>
                <a:spcPts val="425"/>
              </a:spcBef>
              <a:spcAft>
                <a:spcPts val="0"/>
              </a:spcAft>
              <a:buClr>
                <a:srgbClr val="334669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10795" lvl="0" marL="125095" marR="1135380" rtl="0" algn="l">
              <a:lnSpc>
                <a:spcPct val="108333"/>
              </a:lnSpc>
              <a:spcBef>
                <a:spcPts val="425"/>
              </a:spcBef>
              <a:spcAft>
                <a:spcPts val="0"/>
              </a:spcAft>
              <a:buClr>
                <a:srgbClr val="334669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86995" lvl="0" marL="125095" marR="1135380" rtl="0" algn="l">
              <a:lnSpc>
                <a:spcPct val="108333"/>
              </a:lnSpc>
              <a:spcBef>
                <a:spcPts val="425"/>
              </a:spcBef>
              <a:spcAft>
                <a:spcPts val="0"/>
              </a:spcAft>
              <a:buClr>
                <a:srgbClr val="334669"/>
              </a:buClr>
              <a:buSzPts val="1200"/>
              <a:buFont typeface="Arial"/>
              <a:buChar char="•"/>
            </a:pPr>
            <a:r>
              <a:rPr b="0" i="0" lang="en-US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Image:</a:t>
            </a:r>
            <a:r>
              <a:rPr b="0" baseline="30000" i="0" lang="en-US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1</a:t>
            </a:r>
            <a:endParaRPr b="0" baseline="30000" i="0" sz="12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92" name="Google Shape;92;p3"/>
          <p:cNvSpPr/>
          <p:nvPr/>
        </p:nvSpPr>
        <p:spPr>
          <a:xfrm>
            <a:off x="139445" y="2929889"/>
            <a:ext cx="1828800" cy="0"/>
          </a:xfrm>
          <a:custGeom>
            <a:rect b="b" l="l" r="r" t="t"/>
            <a:pathLst>
              <a:path extrusionOk="0" h="120000" w="1828800">
                <a:moveTo>
                  <a:pt x="0" y="0"/>
                </a:moveTo>
                <a:lnTo>
                  <a:pt x="1828800" y="0"/>
                </a:lnTo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3"/>
          <p:cNvSpPr txBox="1"/>
          <p:nvPr/>
        </p:nvSpPr>
        <p:spPr>
          <a:xfrm>
            <a:off x="264576" y="2934100"/>
            <a:ext cx="5041200" cy="1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38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baseline="30000" i="0" lang="en-US" sz="9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1</a:t>
            </a:r>
            <a:r>
              <a:rPr b="0" i="0" lang="en-US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Cormen, Leiserson, Rivest, Stein. Introduction to Algorithms, 3rd edition, MIT Press, 2009</a:t>
            </a:r>
            <a:endParaRPr b="0" i="0" sz="9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4" name="Google Shape;94;p3"/>
          <p:cNvSpPr txBox="1"/>
          <p:nvPr/>
        </p:nvSpPr>
        <p:spPr>
          <a:xfrm>
            <a:off x="130860" y="3104757"/>
            <a:ext cx="837565" cy="1174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sng" cap="none" strike="noStrike">
                <a:solidFill>
                  <a:srgbClr val="0000FF"/>
                </a:solidFill>
                <a:latin typeface="Tahoma"/>
                <a:ea typeface="Tahoma"/>
                <a:cs typeface="Tahoma"/>
                <a:sym typeface="Tahoma"/>
                <a:hlinkClick action="ppaction://hlinksldjump"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Trees Ch B.5, 10.4, 12.1</a:t>
            </a:r>
            <a:endParaRPr b="0" i="0" sz="6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95" name="Google Shape;95;p3" title="graph.png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62000" y="800625"/>
            <a:ext cx="3792300" cy="1273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31f334dfcb5_0_107"/>
          <p:cNvSpPr txBox="1"/>
          <p:nvPr>
            <p:ph type="title"/>
          </p:nvPr>
        </p:nvSpPr>
        <p:spPr>
          <a:xfrm>
            <a:off x="1835298" y="98150"/>
            <a:ext cx="2751600" cy="22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1800"/>
              </a:spcBef>
              <a:spcAft>
                <a:spcPts val="600"/>
              </a:spcAft>
              <a:buSzPts val="1100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Types of Binary Tree</a:t>
            </a:r>
            <a:endParaRPr/>
          </a:p>
        </p:txBody>
      </p:sp>
      <p:sp>
        <p:nvSpPr>
          <p:cNvPr id="355" name="Google Shape;355;g31f334dfcb5_0_107"/>
          <p:cNvSpPr txBox="1"/>
          <p:nvPr/>
        </p:nvSpPr>
        <p:spPr>
          <a:xfrm>
            <a:off x="130860" y="3104757"/>
            <a:ext cx="837600" cy="1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sng" cap="none" strike="noStrike">
                <a:solidFill>
                  <a:srgbClr val="0000FF"/>
                </a:solidFill>
                <a:latin typeface="Tahoma"/>
                <a:ea typeface="Tahoma"/>
                <a:cs typeface="Tahoma"/>
                <a:sym typeface="Tahoma"/>
                <a:hlinkClick action="ppaction://hlinksldjump"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Trees Ch B.5, 10.4, 12.1</a:t>
            </a:r>
            <a:endParaRPr b="0" i="0" sz="6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56" name="Google Shape;356;g31f334dfcb5_0_107"/>
          <p:cNvSpPr txBox="1"/>
          <p:nvPr/>
        </p:nvSpPr>
        <p:spPr>
          <a:xfrm>
            <a:off x="226350" y="285625"/>
            <a:ext cx="54255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Complete Binary Tree:</a:t>
            </a:r>
            <a:endParaRPr b="1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All levels are completely filled </a:t>
            </a:r>
            <a:r>
              <a:rPr b="0" i="0" lang="en-US" sz="1000" u="sng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except the lowest,</a:t>
            </a: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every node should reside on the </a:t>
            </a:r>
            <a:r>
              <a:rPr b="1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left side</a:t>
            </a: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How can we identify a complete binary tree?</a:t>
            </a:r>
            <a:endParaRPr b="1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-"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All internal nodes with two children.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-"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If an internal node has one child, </a:t>
            </a:r>
            <a:r>
              <a:rPr b="1" i="0" lang="en-US" sz="1000" u="sng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it must be on the left.</a:t>
            </a:r>
            <a:endParaRPr b="1" i="0" sz="1000" u="sng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57" name="Google Shape;357;g31f334dfcb5_0_107"/>
          <p:cNvGraphicFramePr/>
          <p:nvPr/>
        </p:nvGraphicFramePr>
        <p:xfrm>
          <a:off x="169775" y="2415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{0D38EF5A-2510-4D32-B3ED-DF749D508748}</a:tableStyleId>
              </a:tblPr>
              <a:tblGrid>
                <a:gridCol w="1682800"/>
                <a:gridCol w="1782075"/>
                <a:gridCol w="1782075"/>
              </a:tblGrid>
              <a:tr h="381000"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800" u="none" cap="none" strike="noStrike">
                          <a:solidFill>
                            <a:schemeClr val="dk1"/>
                          </a:solidFill>
                        </a:rPr>
                        <a:t>In the leftmost tree, all internal nodes have two children.</a:t>
                      </a:r>
                      <a:endParaRPr sz="8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800" u="none" cap="none" strike="noStrike">
                          <a:solidFill>
                            <a:schemeClr val="dk1"/>
                          </a:solidFill>
                        </a:rPr>
                        <a:t>In the middle tree, all internal nodes except one have two children. The single internal node with one child has it on the left.</a:t>
                      </a:r>
                      <a:endParaRPr sz="8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800" u="none" cap="none" strike="noStrike">
                          <a:solidFill>
                            <a:schemeClr val="dk1"/>
                          </a:solidFill>
                        </a:rPr>
                        <a:t>In the rightmost tree, all internal nodes except one have two children. The single internal node with one child has it on the left.</a:t>
                      </a:r>
                      <a:endParaRPr sz="8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358" name="Google Shape;358;g31f334dfcb5_0_10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1450" y="1438162"/>
            <a:ext cx="3017550" cy="93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g31f334dfcb5_0_10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704500" y="1320125"/>
            <a:ext cx="1557701" cy="90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31e85743bab_0_0"/>
          <p:cNvSpPr txBox="1"/>
          <p:nvPr>
            <p:ph type="title"/>
          </p:nvPr>
        </p:nvSpPr>
        <p:spPr>
          <a:xfrm>
            <a:off x="1244351" y="98150"/>
            <a:ext cx="3342600" cy="7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>
                <a:latin typeface="Tahoma"/>
                <a:ea typeface="Tahoma"/>
                <a:cs typeface="Tahoma"/>
                <a:sym typeface="Tahoma"/>
              </a:rPr>
              <a:t>Full</a:t>
            </a:r>
            <a:r>
              <a:rPr b="1" lang="en-US"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lang="en-US">
                <a:latin typeface="Tahoma"/>
                <a:ea typeface="Tahoma"/>
                <a:cs typeface="Tahoma"/>
                <a:sym typeface="Tahoma"/>
              </a:rPr>
              <a:t>and complete binary tree</a:t>
            </a:r>
            <a:endParaRPr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just">
              <a:lnSpc>
                <a:spcPct val="100000"/>
              </a:lnSpc>
              <a:spcBef>
                <a:spcPts val="1800"/>
              </a:spcBef>
              <a:spcAft>
                <a:spcPts val="600"/>
              </a:spcAft>
              <a:buSzPts val="1100"/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5" name="Google Shape;365;g31e85743bab_0_0"/>
          <p:cNvSpPr txBox="1"/>
          <p:nvPr/>
        </p:nvSpPr>
        <p:spPr>
          <a:xfrm>
            <a:off x="130860" y="3104757"/>
            <a:ext cx="837600" cy="1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sng" cap="none" strike="noStrike">
                <a:solidFill>
                  <a:srgbClr val="0000FF"/>
                </a:solidFill>
                <a:latin typeface="Tahoma"/>
                <a:ea typeface="Tahoma"/>
                <a:cs typeface="Tahoma"/>
                <a:sym typeface="Tahoma"/>
                <a:hlinkClick action="ppaction://hlinksldjump"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Trees Ch B.5, 10.4, 12.1</a:t>
            </a:r>
            <a:endParaRPr b="0" i="0" sz="6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66" name="Google Shape;366;g31e85743bab_0_0"/>
          <p:cNvSpPr txBox="1"/>
          <p:nvPr/>
        </p:nvSpPr>
        <p:spPr>
          <a:xfrm>
            <a:off x="261050" y="563275"/>
            <a:ext cx="5425500" cy="9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1265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b="0" i="0" lang="en-US" sz="10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r>
              <a:rPr b="1" i="0" lang="en-US" sz="10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complete binary</a:t>
            </a:r>
            <a:r>
              <a:rPr b="0" i="0" lang="en-US" sz="10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tree is just like a </a:t>
            </a:r>
            <a:r>
              <a:rPr b="1" i="0" lang="en-US" sz="10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full binary tree</a:t>
            </a:r>
            <a:r>
              <a:rPr b="0" i="0" lang="en-US" sz="10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but with </a:t>
            </a:r>
            <a:r>
              <a:rPr b="1" i="0" lang="en-US" sz="10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two major differences</a:t>
            </a:r>
            <a:br>
              <a:rPr b="1" i="0" lang="en-US" sz="10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1" i="0" sz="10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31445" lvl="0" marL="14414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AutoNum type="arabicPeriod"/>
            </a:pPr>
            <a:r>
              <a:rPr b="0" i="0" lang="en-US" sz="10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All the leaf elements must </a:t>
            </a:r>
            <a:r>
              <a:rPr b="0" i="0" lang="en-US" sz="105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lean towards the left.</a:t>
            </a:r>
            <a:endParaRPr b="0" i="0" sz="1050" u="sng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31445" lvl="0" marL="14414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AutoNum type="arabicPeriod"/>
            </a:pPr>
            <a:r>
              <a:rPr b="0" i="0" lang="en-US" sz="10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</a:t>
            </a:r>
            <a:r>
              <a:rPr b="0" i="0" lang="en-US" sz="105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last leaf element</a:t>
            </a:r>
            <a:r>
              <a:rPr b="0" i="0" lang="en-US" sz="10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might not have a </a:t>
            </a:r>
            <a:r>
              <a:rPr b="1" i="0" lang="en-US" sz="10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right sibling</a:t>
            </a:r>
            <a:r>
              <a:rPr b="0" i="0" lang="en-US" sz="10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br>
              <a:rPr b="0" i="0" lang="en-US" sz="10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10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i.e. a complete binary tree doesn't have to be a full binary tree.</a:t>
            </a:r>
            <a:endParaRPr b="1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" name="Google Shape;367;g31e85743bab_0_0"/>
          <p:cNvSpPr txBox="1"/>
          <p:nvPr/>
        </p:nvSpPr>
        <p:spPr>
          <a:xfrm>
            <a:off x="621350" y="2415738"/>
            <a:ext cx="4523100" cy="6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31e85743bab_0_72"/>
          <p:cNvSpPr txBox="1"/>
          <p:nvPr/>
        </p:nvSpPr>
        <p:spPr>
          <a:xfrm>
            <a:off x="1324099" y="46625"/>
            <a:ext cx="31176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rgbClr val="334669"/>
                </a:solidFill>
                <a:latin typeface="Tahoma"/>
                <a:ea typeface="Tahoma"/>
                <a:cs typeface="Tahoma"/>
                <a:sym typeface="Tahoma"/>
              </a:rPr>
              <a:t>Full vs complete binary tree</a:t>
            </a:r>
            <a:endParaRPr b="0" i="0" sz="17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373" name="Google Shape;373;g31e85743bab_0_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6075" y="1882796"/>
            <a:ext cx="1154483" cy="88662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g31e85743bab_0_7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13894" y="1833911"/>
            <a:ext cx="996130" cy="95673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g31e85743bab_0_7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734384" y="1514250"/>
            <a:ext cx="1547215" cy="1350425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g31e85743bab_0_72"/>
          <p:cNvSpPr txBox="1"/>
          <p:nvPr/>
        </p:nvSpPr>
        <p:spPr>
          <a:xfrm>
            <a:off x="130860" y="2987282"/>
            <a:ext cx="2046000" cy="1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none" cap="none" strike="noStrike">
                <a:solidFill>
                  <a:srgbClr val="3A4661"/>
                </a:solidFill>
                <a:latin typeface="Tahoma"/>
                <a:ea typeface="Tahoma"/>
                <a:cs typeface="Tahoma"/>
                <a:sym typeface="Tahoma"/>
              </a:rPr>
              <a:t>Source: https://</a:t>
            </a:r>
            <a:r>
              <a:rPr b="0" i="0" lang="en-US" sz="600" u="sng" cap="none" strike="noStrike">
                <a:solidFill>
                  <a:srgbClr val="3A4661"/>
                </a:solidFill>
                <a:latin typeface="Tahoma"/>
                <a:ea typeface="Tahoma"/>
                <a:cs typeface="Tahoma"/>
                <a:sym typeface="Tahoma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www.programiz.com/dsa/complete-binary-tree</a:t>
            </a:r>
            <a:endParaRPr b="0" i="0" sz="6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77" name="Google Shape;377;g31e85743bab_0_72"/>
          <p:cNvSpPr txBox="1"/>
          <p:nvPr/>
        </p:nvSpPr>
        <p:spPr>
          <a:xfrm>
            <a:off x="130850" y="384750"/>
            <a:ext cx="55932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857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ahoma"/>
              <a:buChar char="●"/>
            </a:pPr>
            <a:r>
              <a:rPr b="1" i="0" lang="en-US" sz="9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Full/Strict Binary Tree:</a:t>
            </a:r>
            <a:r>
              <a:rPr b="0" i="0" lang="en-US" sz="9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endParaRPr b="0" i="0" sz="9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85750" lvl="1" marL="9144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ahoma"/>
              <a:buChar char="○"/>
            </a:pPr>
            <a:r>
              <a:rPr b="0" i="0" lang="en-US" sz="9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1) Every node has either</a:t>
            </a:r>
            <a:r>
              <a:rPr b="0" i="0" lang="en-US" sz="900" u="sng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0 or 2 children. </a:t>
            </a:r>
            <a:endParaRPr b="0" i="0" sz="900" u="sng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85750" lvl="1" marL="9144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ahoma"/>
              <a:buChar char="○"/>
            </a:pPr>
            <a:r>
              <a:rPr b="0" i="0" lang="en-US" sz="9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2) No of leaf nodes = no of internal nodes + 1</a:t>
            </a:r>
            <a:br>
              <a:rPr b="0" i="0" lang="en-US" sz="9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endParaRPr b="0" i="0" sz="9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857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ahoma"/>
              <a:buChar char="●"/>
            </a:pPr>
            <a:r>
              <a:rPr b="1" i="0" lang="en-US" sz="9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Complete Binary Tree: </a:t>
            </a:r>
            <a:endParaRPr b="1" i="0" sz="9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85750" lvl="1" marL="9144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ahoma"/>
              <a:buChar char="○"/>
            </a:pPr>
            <a:r>
              <a:rPr b="0" i="0" lang="en-US" sz="9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1) All </a:t>
            </a:r>
            <a:r>
              <a:rPr b="1" i="0" lang="en-US" sz="9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internal nodes</a:t>
            </a:r>
            <a:r>
              <a:rPr b="0" i="0" lang="en-US" sz="9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with </a:t>
            </a:r>
            <a:r>
              <a:rPr b="1" i="0" lang="en-US" sz="9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two children</a:t>
            </a:r>
            <a:r>
              <a:rPr b="0" i="0" lang="en-US" sz="9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.</a:t>
            </a:r>
            <a:endParaRPr b="0" i="0" sz="9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85750" lvl="1" marL="9144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Tahoma"/>
              <a:buChar char="○"/>
            </a:pPr>
            <a:r>
              <a:rPr b="0" i="0" lang="en-US" sz="9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2) If an internal node has one child, </a:t>
            </a:r>
            <a:r>
              <a:rPr b="1" i="0" lang="en-US" sz="900" u="sng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it must be on the left.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2" name="Google Shape;382;g31e85743bab_0_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9550" y="1474018"/>
            <a:ext cx="1123556" cy="124096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g31e85743bab_0_8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48320" y="1418800"/>
            <a:ext cx="1024983" cy="1296182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g31e85743bab_0_8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22480" y="1418800"/>
            <a:ext cx="1285595" cy="1541375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g31e85743bab_0_81"/>
          <p:cNvSpPr txBox="1"/>
          <p:nvPr/>
        </p:nvSpPr>
        <p:spPr>
          <a:xfrm>
            <a:off x="130860" y="2987282"/>
            <a:ext cx="2046000" cy="1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none" cap="none" strike="noStrike">
                <a:solidFill>
                  <a:srgbClr val="3A4661"/>
                </a:solidFill>
                <a:latin typeface="Tahoma"/>
                <a:ea typeface="Tahoma"/>
                <a:cs typeface="Tahoma"/>
                <a:sym typeface="Tahoma"/>
              </a:rPr>
              <a:t>Source: https://</a:t>
            </a:r>
            <a:r>
              <a:rPr b="0" i="0" lang="en-US" sz="600" u="sng" cap="none" strike="noStrike">
                <a:solidFill>
                  <a:srgbClr val="3A4661"/>
                </a:solidFill>
                <a:latin typeface="Tahoma"/>
                <a:ea typeface="Tahoma"/>
                <a:cs typeface="Tahoma"/>
                <a:sym typeface="Tahoma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www.programiz.com/dsa/complete-binary-tree</a:t>
            </a:r>
            <a:endParaRPr b="0" i="0" sz="6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86" name="Google Shape;386;g31e85743bab_0_81"/>
          <p:cNvSpPr txBox="1"/>
          <p:nvPr/>
        </p:nvSpPr>
        <p:spPr>
          <a:xfrm>
            <a:off x="1294924" y="40825"/>
            <a:ext cx="31176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rgbClr val="334669"/>
                </a:solidFill>
                <a:latin typeface="Tahoma"/>
                <a:ea typeface="Tahoma"/>
                <a:cs typeface="Tahoma"/>
                <a:sym typeface="Tahoma"/>
              </a:rPr>
              <a:t>Full vs complete binary tree</a:t>
            </a:r>
            <a:endParaRPr b="0" i="0" sz="17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87" name="Google Shape;387;g31e85743bab_0_81"/>
          <p:cNvSpPr txBox="1"/>
          <p:nvPr/>
        </p:nvSpPr>
        <p:spPr>
          <a:xfrm>
            <a:off x="86300" y="345000"/>
            <a:ext cx="55932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794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Tahoma"/>
              <a:buChar char="●"/>
            </a:pPr>
            <a:r>
              <a:rPr b="1" i="0" lang="en-US" sz="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Full/Strict Binary Tree:</a:t>
            </a:r>
            <a:r>
              <a:rPr b="0" i="0" lang="en-US" sz="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endParaRPr b="0" i="0" sz="8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79400" lvl="1" marL="9144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Tahoma"/>
              <a:buChar char="○"/>
            </a:pPr>
            <a:r>
              <a:rPr b="0" i="0" lang="en-US" sz="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1) Every node has either</a:t>
            </a:r>
            <a:r>
              <a:rPr b="0" i="0" lang="en-US" sz="800" u="sng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b="1" i="0" lang="en-US" sz="800" u="sng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0 or 2 children. </a:t>
            </a:r>
            <a:endParaRPr b="1" i="0" sz="800" u="sng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79400" lvl="1" marL="9144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Tahoma"/>
              <a:buChar char="○"/>
            </a:pPr>
            <a:r>
              <a:rPr b="0" i="0" lang="en-US" sz="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2) No of leaf nodes = no of internal nodes + 1</a:t>
            </a:r>
            <a:br>
              <a:rPr b="0" i="0" lang="en-US" sz="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endParaRPr b="0" i="0" sz="8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794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Tahoma"/>
              <a:buChar char="●"/>
            </a:pPr>
            <a:r>
              <a:rPr b="1" i="0" lang="en-US" sz="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Complete Binary Tree: </a:t>
            </a:r>
            <a:endParaRPr b="1" i="0" sz="8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79400" lvl="1" marL="9144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Tahoma"/>
              <a:buChar char="○"/>
            </a:pPr>
            <a:r>
              <a:rPr b="0" i="0" lang="en-US" sz="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1) All </a:t>
            </a:r>
            <a:r>
              <a:rPr b="1" i="0" lang="en-US" sz="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internal nodes</a:t>
            </a:r>
            <a:r>
              <a:rPr b="0" i="0" lang="en-US" sz="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with </a:t>
            </a:r>
            <a:r>
              <a:rPr b="1" i="0" lang="en-US" sz="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two children.</a:t>
            </a:r>
            <a:endParaRPr b="1" i="0" sz="8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79400" lvl="1" marL="9144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Tahoma"/>
              <a:buChar char="○"/>
            </a:pPr>
            <a:r>
              <a:rPr b="0" i="0" lang="en-US" sz="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2) If an internal node has one child, </a:t>
            </a:r>
            <a:r>
              <a:rPr b="1" i="0" lang="en-US" sz="800" u="sng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it must be on the left.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31f9a8d2d1e_0_0"/>
          <p:cNvSpPr txBox="1"/>
          <p:nvPr/>
        </p:nvSpPr>
        <p:spPr>
          <a:xfrm>
            <a:off x="140223" y="2968420"/>
            <a:ext cx="2046000" cy="1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none" cap="none" strike="noStrike">
                <a:solidFill>
                  <a:srgbClr val="3A4661"/>
                </a:solidFill>
                <a:latin typeface="Tahoma"/>
                <a:ea typeface="Tahoma"/>
                <a:cs typeface="Tahoma"/>
                <a:sym typeface="Tahoma"/>
              </a:rPr>
              <a:t>Source: https://</a:t>
            </a:r>
            <a:r>
              <a:rPr b="0" i="0" lang="en-US" sz="600" u="sng" cap="none" strike="noStrike">
                <a:solidFill>
                  <a:srgbClr val="3A4661"/>
                </a:solidFill>
                <a:latin typeface="Tahoma"/>
                <a:ea typeface="Tahoma"/>
                <a:cs typeface="Tahoma"/>
                <a:sym typeface="Tahoma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www.programiz.com/dsa/complete-binary-tree</a:t>
            </a:r>
            <a:endParaRPr b="0" i="0" sz="6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93" name="Google Shape;393;g31f9a8d2d1e_0_0"/>
          <p:cNvSpPr txBox="1"/>
          <p:nvPr/>
        </p:nvSpPr>
        <p:spPr>
          <a:xfrm>
            <a:off x="1294924" y="40825"/>
            <a:ext cx="31176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rgbClr val="334669"/>
                </a:solidFill>
                <a:latin typeface="Tahoma"/>
                <a:ea typeface="Tahoma"/>
                <a:cs typeface="Tahoma"/>
                <a:sym typeface="Tahoma"/>
              </a:rPr>
              <a:t>Full vs complete binary tree</a:t>
            </a:r>
            <a:endParaRPr b="0" i="0" sz="17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graphicFrame>
        <p:nvGraphicFramePr>
          <p:cNvPr id="394" name="Google Shape;394;g31f9a8d2d1e_0_0"/>
          <p:cNvGraphicFramePr/>
          <p:nvPr/>
        </p:nvGraphicFramePr>
        <p:xfrm>
          <a:off x="267725" y="428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{0D38EF5A-2510-4D32-B3ED-DF749D508748}</a:tableStyleId>
              </a:tblPr>
              <a:tblGrid>
                <a:gridCol w="613800"/>
                <a:gridCol w="1521900"/>
                <a:gridCol w="1464075"/>
                <a:gridCol w="1400425"/>
              </a:tblGrid>
              <a:tr h="14398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849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u="none" cap="none" strike="noStrike"/>
                        <a:t>Full </a:t>
                      </a:r>
                      <a:endParaRPr sz="700" u="none" cap="none" strike="noStrike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u="none" cap="none" strike="noStrike"/>
                        <a:t>Node 3 does not have 2 children</a:t>
                      </a:r>
                      <a:endParaRPr sz="700" u="none" cap="none" strike="noStrike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700" u="none" cap="none" strike="noStrike">
                          <a:solidFill>
                            <a:schemeClr val="dk1"/>
                          </a:solidFill>
                        </a:rPr>
                        <a:t>Node 2 does not have 2 children</a:t>
                      </a:r>
                      <a:endParaRPr sz="700" u="none" cap="none" strike="noStrike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u="none" cap="none" strike="noStrike">
                          <a:solidFill>
                            <a:schemeClr val="dk1"/>
                          </a:solidFill>
                        </a:rPr>
                        <a:t>Every node has either 0 or 2 children</a:t>
                      </a:r>
                      <a:endParaRPr sz="700" u="none" cap="none" strike="noStrike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502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u="none" cap="none" strike="noStrike"/>
                        <a:t>Complete</a:t>
                      </a:r>
                      <a:endParaRPr sz="7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u="none" cap="none" strike="noStrike"/>
                        <a:t>node 3 is missing left child, and it has a right child, 5</a:t>
                      </a:r>
                      <a:endParaRPr sz="7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700" u="none" cap="none" strike="noStrike">
                          <a:solidFill>
                            <a:schemeClr val="dk1"/>
                          </a:solidFill>
                        </a:rPr>
                        <a:t>Node 1 has 2 child, node 3 does not have any child, node 2 has child on left side</a:t>
                      </a:r>
                      <a:endParaRPr sz="7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u="none" cap="none" strike="noStrike">
                          <a:solidFill>
                            <a:schemeClr val="dk1"/>
                          </a:solidFill>
                        </a:rPr>
                        <a:t>All internal nodes (1, 2) has 2 children. </a:t>
                      </a:r>
                      <a:endParaRPr sz="7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395" name="Google Shape;395;g31f9a8d2d1e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21700" y="566851"/>
            <a:ext cx="1196650" cy="1128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g31f9a8d2d1e_0_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553550" y="528950"/>
            <a:ext cx="1138522" cy="122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g31f9a8d2d1e_0_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933924" y="428151"/>
            <a:ext cx="1299299" cy="132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1f334dfcb5_0_122"/>
          <p:cNvSpPr txBox="1"/>
          <p:nvPr>
            <p:ph type="title"/>
          </p:nvPr>
        </p:nvSpPr>
        <p:spPr>
          <a:xfrm>
            <a:off x="1842198" y="56725"/>
            <a:ext cx="2751600" cy="22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1800"/>
              </a:spcBef>
              <a:spcAft>
                <a:spcPts val="600"/>
              </a:spcAft>
              <a:buSzPts val="1100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Types of Binary Tree</a:t>
            </a:r>
            <a:endParaRPr/>
          </a:p>
        </p:txBody>
      </p:sp>
      <p:sp>
        <p:nvSpPr>
          <p:cNvPr id="403" name="Google Shape;403;g31f334dfcb5_0_122"/>
          <p:cNvSpPr txBox="1"/>
          <p:nvPr/>
        </p:nvSpPr>
        <p:spPr>
          <a:xfrm>
            <a:off x="130860" y="3104757"/>
            <a:ext cx="837600" cy="1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sng" cap="none" strike="noStrike">
                <a:solidFill>
                  <a:srgbClr val="0000FF"/>
                </a:solidFill>
                <a:latin typeface="Tahoma"/>
                <a:ea typeface="Tahoma"/>
                <a:cs typeface="Tahoma"/>
                <a:sym typeface="Tahoma"/>
                <a:hlinkClick action="ppaction://hlinksldjump"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Trees Ch B.5, 10.4, 12.1</a:t>
            </a:r>
            <a:endParaRPr b="0" i="0" sz="6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04" name="Google Shape;404;g31f334dfcb5_0_122"/>
          <p:cNvSpPr txBox="1"/>
          <p:nvPr/>
        </p:nvSpPr>
        <p:spPr>
          <a:xfrm>
            <a:off x="318900" y="285625"/>
            <a:ext cx="51384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Perfect Binary Tree</a:t>
            </a:r>
            <a:r>
              <a:rPr b="1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b="1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US" sz="1100" u="sng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Every internal node</a:t>
            </a: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has </a:t>
            </a:r>
            <a:r>
              <a:rPr b="1" i="0" lang="en-US" sz="1100" u="sng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exactly two child nodes </a:t>
            </a: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and </a:t>
            </a:r>
            <a:b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all the </a:t>
            </a:r>
            <a:r>
              <a:rPr b="1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leaf nodes</a:t>
            </a: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are at the </a:t>
            </a:r>
            <a:r>
              <a:rPr b="1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same level.</a:t>
            </a:r>
            <a:endParaRPr b="1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5" name="Google Shape;405;g31f334dfcb5_0_122"/>
          <p:cNvSpPr txBox="1"/>
          <p:nvPr/>
        </p:nvSpPr>
        <p:spPr>
          <a:xfrm>
            <a:off x="621350" y="2415738"/>
            <a:ext cx="4523100" cy="6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406" name="Google Shape;406;g31f334dfcb5_0_122"/>
          <p:cNvGraphicFramePr/>
          <p:nvPr/>
        </p:nvGraphicFramePr>
        <p:xfrm>
          <a:off x="2504325" y="2305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{0D38EF5A-2510-4D32-B3ED-DF749D508748}</a:tableStyleId>
              </a:tblPr>
              <a:tblGrid>
                <a:gridCol w="1661550"/>
                <a:gridCol w="1408950"/>
              </a:tblGrid>
              <a:tr h="381000"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u="none" cap="none" strike="noStrike">
                          <a:solidFill>
                            <a:schemeClr val="dk1"/>
                          </a:solidFill>
                        </a:rPr>
                        <a:t>I</a:t>
                      </a:r>
                      <a:r>
                        <a:rPr lang="en-US" sz="900" u="none" cap="none" strike="noStrike">
                          <a:solidFill>
                            <a:schemeClr val="dk1"/>
                          </a:solidFill>
                        </a:rPr>
                        <a:t>n the middle tree, all the leaf nodes are not on the same level.</a:t>
                      </a:r>
                      <a:endParaRPr sz="7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chemeClr val="dk1"/>
                          </a:solidFill>
                        </a:rPr>
                        <a:t>In the rightmost tree, all the leaf nodes are not on the same level.</a:t>
                      </a:r>
                      <a:endParaRPr sz="7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407" name="Google Shape;407;g31f334dfcb5_0_1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6550" y="1006625"/>
            <a:ext cx="5200650" cy="107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g31f334dfcb5_0_122"/>
          <p:cNvPicPr preferRelativeResize="0"/>
          <p:nvPr/>
        </p:nvPicPr>
        <p:blipFill rotWithShape="1">
          <a:blip r:embed="rId5">
            <a:alphaModFix/>
          </a:blip>
          <a:srcRect b="0" l="2734" r="1643" t="0"/>
          <a:stretch/>
        </p:blipFill>
        <p:spPr>
          <a:xfrm>
            <a:off x="318900" y="2044050"/>
            <a:ext cx="1852404" cy="106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31f334dfcb5_0_134"/>
          <p:cNvSpPr txBox="1"/>
          <p:nvPr>
            <p:ph type="title"/>
          </p:nvPr>
        </p:nvSpPr>
        <p:spPr>
          <a:xfrm>
            <a:off x="1719798" y="58425"/>
            <a:ext cx="2751600" cy="22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1800"/>
              </a:spcBef>
              <a:spcAft>
                <a:spcPts val="600"/>
              </a:spcAft>
              <a:buSzPts val="1100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Types of Binary Tree</a:t>
            </a:r>
            <a:endParaRPr/>
          </a:p>
        </p:txBody>
      </p:sp>
      <p:sp>
        <p:nvSpPr>
          <p:cNvPr id="414" name="Google Shape;414;g31f334dfcb5_0_134"/>
          <p:cNvSpPr txBox="1"/>
          <p:nvPr/>
        </p:nvSpPr>
        <p:spPr>
          <a:xfrm>
            <a:off x="130860" y="3104757"/>
            <a:ext cx="837600" cy="1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sng" cap="none" strike="noStrike">
                <a:solidFill>
                  <a:srgbClr val="0000FF"/>
                </a:solidFill>
                <a:latin typeface="Tahoma"/>
                <a:ea typeface="Tahoma"/>
                <a:cs typeface="Tahoma"/>
                <a:sym typeface="Tahoma"/>
                <a:hlinkClick action="ppaction://hlinksldjump"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Trees Ch B.5, 10.4, 12.1</a:t>
            </a:r>
            <a:endParaRPr b="0" i="0" sz="6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15" name="Google Shape;415;g31f334dfcb5_0_134"/>
          <p:cNvSpPr txBox="1"/>
          <p:nvPr/>
        </p:nvSpPr>
        <p:spPr>
          <a:xfrm>
            <a:off x="0" y="287325"/>
            <a:ext cx="57312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Balanced / Height-balanced Binary Tree:</a:t>
            </a:r>
            <a:endParaRPr b="1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</a:t>
            </a:r>
            <a:r>
              <a:rPr b="1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height </a:t>
            </a: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of the left and right subtree of any node </a:t>
            </a:r>
            <a:r>
              <a:rPr b="1" i="0" lang="en-US" sz="1000" u="sng" cap="none" strike="noStrike">
                <a:solidFill>
                  <a:srgbClr val="990000"/>
                </a:solidFill>
                <a:latin typeface="Arial"/>
                <a:ea typeface="Arial"/>
                <a:cs typeface="Arial"/>
                <a:sym typeface="Arial"/>
              </a:rPr>
              <a:t>differ by not more than 1.</a:t>
            </a:r>
            <a:r>
              <a:rPr b="0" i="0" lang="en-US" sz="1000" u="none" cap="none" strike="noStrike">
                <a:solidFill>
                  <a:srgbClr val="99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en-US" sz="800" u="none" cap="none" strike="noStrike">
                <a:solidFill>
                  <a:srgbClr val="0000FF"/>
                </a:solidFill>
              </a:rPr>
              <a:t>(take absolute value).</a:t>
            </a: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Height:</a:t>
            </a: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The length of the </a:t>
            </a:r>
            <a:r>
              <a:rPr b="1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longest path</a:t>
            </a: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from a </a:t>
            </a:r>
            <a:r>
              <a:rPr b="1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node to one of its leaf nodes.</a:t>
            </a:r>
            <a:endParaRPr b="0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6" name="Google Shape;416;g31f334dfcb5_0_134"/>
          <p:cNvSpPr txBox="1"/>
          <p:nvPr/>
        </p:nvSpPr>
        <p:spPr>
          <a:xfrm>
            <a:off x="621350" y="2415738"/>
            <a:ext cx="4523100" cy="6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417" name="Google Shape;417;g31f334dfcb5_0_134"/>
          <p:cNvGraphicFramePr/>
          <p:nvPr/>
        </p:nvGraphicFramePr>
        <p:xfrm>
          <a:off x="130850" y="2556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{0D38EF5A-2510-4D32-B3ED-DF749D508748}</a:tableStyleId>
              </a:tblPr>
              <a:tblGrid>
                <a:gridCol w="2943850"/>
                <a:gridCol w="2607350"/>
              </a:tblGrid>
              <a:tr h="497575"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800" u="none" cap="none" strike="noStrike">
                          <a:solidFill>
                            <a:schemeClr val="dk1"/>
                          </a:solidFill>
                        </a:rPr>
                        <a:t>In the leftmost tree, the height of Node A’s left subtree is 2 and right subtree is 0. Therefore, the difference between these two is 2.</a:t>
                      </a:r>
                      <a:endParaRPr sz="10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800" u="none" cap="none" strike="noStrike">
                          <a:solidFill>
                            <a:schemeClr val="dk1"/>
                          </a:solidFill>
                        </a:rPr>
                        <a:t>In the rightmost tree, no nodes have a height difference of more than 1 in between their left and right subtrees.</a:t>
                      </a:r>
                      <a:endParaRPr sz="5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418" name="Google Shape;418;g31f334dfcb5_0_1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33400" y="966088"/>
            <a:ext cx="3298449" cy="1542501"/>
          </a:xfrm>
          <a:prstGeom prst="rect">
            <a:avLst/>
          </a:prstGeom>
          <a:noFill/>
          <a:ln>
            <a:noFill/>
          </a:ln>
        </p:spPr>
      </p:pic>
      <p:sp>
        <p:nvSpPr>
          <p:cNvPr id="419" name="Google Shape;419;g31f334dfcb5_0_134"/>
          <p:cNvSpPr txBox="1"/>
          <p:nvPr/>
        </p:nvSpPr>
        <p:spPr>
          <a:xfrm>
            <a:off x="80400" y="952400"/>
            <a:ext cx="2148900" cy="14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9900FF"/>
                </a:solidFill>
                <a:latin typeface="Tahoma"/>
                <a:ea typeface="Tahoma"/>
                <a:cs typeface="Tahoma"/>
                <a:sym typeface="Tahoma"/>
              </a:rPr>
              <a:t>Always start checking from leaf nodes</a:t>
            </a:r>
            <a:br>
              <a:rPr b="0" i="0" lang="en-US" sz="900" u="none" cap="none" strike="noStrike">
                <a:solidFill>
                  <a:srgbClr val="9900FF"/>
                </a:solidFill>
                <a:latin typeface="Tahoma"/>
                <a:ea typeface="Tahoma"/>
                <a:cs typeface="Tahoma"/>
                <a:sym typeface="Tahoma"/>
              </a:rPr>
            </a:br>
            <a:br>
              <a:rPr b="0" i="0" lang="en-US" sz="900" u="none" cap="none" strike="noStrike">
                <a:solidFill>
                  <a:srgbClr val="9900FF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b="0" i="0" lang="en-US" sz="900" u="none" cap="none" strike="noStrike">
                <a:solidFill>
                  <a:srgbClr val="9900FF"/>
                </a:solidFill>
                <a:latin typeface="Tahoma"/>
                <a:ea typeface="Tahoma"/>
                <a:cs typeface="Tahoma"/>
                <a:sym typeface="Tahoma"/>
              </a:rPr>
              <a:t>When df&gt;1,</a:t>
            </a:r>
            <a:br>
              <a:rPr b="0" i="0" lang="en-US" sz="900" u="none" cap="none" strike="noStrike">
                <a:solidFill>
                  <a:srgbClr val="9900FF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b="0" i="0" lang="en-US" sz="900" u="none" cap="none" strike="noStrike">
                <a:solidFill>
                  <a:srgbClr val="9900FF"/>
                </a:solidFill>
                <a:latin typeface="Tahoma"/>
                <a:ea typeface="Tahoma"/>
                <a:cs typeface="Tahoma"/>
                <a:sym typeface="Tahoma"/>
              </a:rPr>
              <a:t>say not balanced and STOP</a:t>
            </a:r>
            <a:br>
              <a:rPr b="0" i="0" lang="en-US" sz="900" u="none" cap="none" strike="noStrike">
                <a:solidFill>
                  <a:srgbClr val="9900FF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b="0" i="0" lang="en-US" sz="900" u="none" cap="none" strike="noStrike">
                <a:solidFill>
                  <a:srgbClr val="9900FF"/>
                </a:solidFill>
                <a:latin typeface="Tahoma"/>
                <a:ea typeface="Tahoma"/>
                <a:cs typeface="Tahoma"/>
                <a:sym typeface="Tahoma"/>
              </a:rPr>
              <a:t>(df=0, 1 acceptable)</a:t>
            </a:r>
            <a:br>
              <a:rPr b="0" i="0" lang="en-US" sz="900" u="none" cap="none" strike="noStrike">
                <a:solidFill>
                  <a:srgbClr val="9900FF"/>
                </a:solidFill>
                <a:latin typeface="Tahoma"/>
                <a:ea typeface="Tahoma"/>
                <a:cs typeface="Tahoma"/>
                <a:sym typeface="Tahoma"/>
              </a:rPr>
            </a:br>
            <a:br>
              <a:rPr b="0" i="0" lang="en-US" sz="900" u="none" cap="none" strike="noStrike">
                <a:solidFill>
                  <a:srgbClr val="9900FF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b="0" i="0" lang="en-US" sz="900" u="none" cap="none" strike="noStrike">
                <a:solidFill>
                  <a:srgbClr val="9900FF"/>
                </a:solidFill>
                <a:latin typeface="Tahoma"/>
                <a:ea typeface="Tahoma"/>
                <a:cs typeface="Tahoma"/>
                <a:sym typeface="Tahoma"/>
              </a:rPr>
              <a:t>If</a:t>
            </a:r>
            <a:r>
              <a:rPr lang="en-US" sz="900">
                <a:solidFill>
                  <a:srgbClr val="9900FF"/>
                </a:solidFill>
                <a:latin typeface="Tahoma"/>
                <a:ea typeface="Tahoma"/>
                <a:cs typeface="Tahoma"/>
                <a:sym typeface="Tahoma"/>
              </a:rPr>
              <a:t> left or right subtree is missing, </a:t>
            </a:r>
            <a:r>
              <a:rPr lang="en-US" sz="900">
                <a:solidFill>
                  <a:srgbClr val="9900FF"/>
                </a:solidFill>
                <a:latin typeface="Tahoma"/>
                <a:ea typeface="Tahoma"/>
                <a:cs typeface="Tahoma"/>
                <a:sym typeface="Tahoma"/>
              </a:rPr>
              <a:t>consider</a:t>
            </a:r>
            <a:r>
              <a:rPr lang="en-US" sz="900">
                <a:solidFill>
                  <a:srgbClr val="9900FF"/>
                </a:solidFill>
                <a:latin typeface="Tahoma"/>
                <a:ea typeface="Tahoma"/>
                <a:cs typeface="Tahoma"/>
                <a:sym typeface="Tahoma"/>
              </a:rPr>
              <a:t> the </a:t>
            </a:r>
            <a:r>
              <a:rPr lang="en-US" sz="900">
                <a:solidFill>
                  <a:srgbClr val="9900FF"/>
                </a:solidFill>
                <a:latin typeface="Tahoma"/>
                <a:ea typeface="Tahoma"/>
                <a:cs typeface="Tahoma"/>
                <a:sym typeface="Tahoma"/>
              </a:rPr>
              <a:t>height of that subtree</a:t>
            </a:r>
            <a:r>
              <a:rPr lang="en-US" sz="900">
                <a:solidFill>
                  <a:srgbClr val="9900FF"/>
                </a:solidFill>
                <a:latin typeface="Tahoma"/>
                <a:ea typeface="Tahoma"/>
                <a:cs typeface="Tahoma"/>
                <a:sym typeface="Tahoma"/>
              </a:rPr>
              <a:t> to be -1</a:t>
            </a:r>
            <a:endParaRPr b="0" i="0" sz="900" u="none" cap="none" strike="noStrike">
              <a:solidFill>
                <a:srgbClr val="9900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31ce4799104_0_5"/>
          <p:cNvSpPr txBox="1"/>
          <p:nvPr>
            <p:ph type="title"/>
          </p:nvPr>
        </p:nvSpPr>
        <p:spPr>
          <a:xfrm>
            <a:off x="1872998" y="129675"/>
            <a:ext cx="2751600" cy="22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1800"/>
              </a:spcBef>
              <a:spcAft>
                <a:spcPts val="600"/>
              </a:spcAft>
              <a:buSzPts val="1100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Types of Binary Tree</a:t>
            </a:r>
            <a:endParaRPr/>
          </a:p>
        </p:txBody>
      </p:sp>
      <p:sp>
        <p:nvSpPr>
          <p:cNvPr id="425" name="Google Shape;425;g31ce4799104_0_5"/>
          <p:cNvSpPr txBox="1"/>
          <p:nvPr/>
        </p:nvSpPr>
        <p:spPr>
          <a:xfrm>
            <a:off x="130860" y="3104757"/>
            <a:ext cx="837600" cy="1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sng" cap="none" strike="noStrike">
                <a:solidFill>
                  <a:srgbClr val="0000FF"/>
                </a:solidFill>
                <a:latin typeface="Tahoma"/>
                <a:ea typeface="Tahoma"/>
                <a:cs typeface="Tahoma"/>
                <a:sym typeface="Tahoma"/>
                <a:hlinkClick action="ppaction://hlinksldjump"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Trees Ch B.5, 10.4, 12.1</a:t>
            </a:r>
            <a:endParaRPr b="0" i="0" sz="6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26" name="Google Shape;426;g31ce4799104_0_5"/>
          <p:cNvSpPr txBox="1"/>
          <p:nvPr/>
        </p:nvSpPr>
        <p:spPr>
          <a:xfrm>
            <a:off x="0" y="452575"/>
            <a:ext cx="56835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21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ahoma"/>
              <a:buChar char="●"/>
            </a:pPr>
            <a:r>
              <a:rPr b="1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Full/Strict Binary Tree:</a:t>
            </a:r>
            <a:r>
              <a:rPr b="0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endParaRPr b="0" i="0" sz="10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92100" lvl="1" marL="9144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ahoma"/>
              <a:buChar char="○"/>
            </a:pPr>
            <a:r>
              <a:rPr b="0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1) Every node has either</a:t>
            </a:r>
            <a:r>
              <a:rPr b="0" i="0" lang="en-US" sz="1000" u="sng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0 or 2 children. </a:t>
            </a:r>
            <a:endParaRPr b="0" i="0" sz="1000" u="sng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92100" lvl="1" marL="9144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ahoma"/>
              <a:buChar char="○"/>
            </a:pPr>
            <a:r>
              <a:rPr b="0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2) No of leaf nodes = no of internal nodes + 1</a:t>
            </a:r>
            <a:br>
              <a:rPr b="0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endParaRPr b="0" i="0" sz="10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921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ahoma"/>
              <a:buChar char="●"/>
            </a:pPr>
            <a:r>
              <a:rPr b="1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Complete Binary Tree: </a:t>
            </a:r>
            <a:endParaRPr b="1" i="0" sz="10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92100" lvl="1" marL="9144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ahoma"/>
              <a:buChar char="○"/>
            </a:pPr>
            <a:r>
              <a:rPr b="0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1) All internal nodes with two children.</a:t>
            </a:r>
            <a:endParaRPr b="0" i="0" sz="10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92100" lvl="1" marL="9144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ahoma"/>
              <a:buChar char="○"/>
            </a:pPr>
            <a:r>
              <a:rPr b="0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2) If an internal node has one child, </a:t>
            </a:r>
            <a:r>
              <a:rPr b="1" i="0" lang="en-US" sz="1000" u="sng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it must be on the left.</a:t>
            </a:r>
            <a:br>
              <a:rPr b="1" i="0" lang="en-US" sz="1000" u="sng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endParaRPr b="1" i="0" sz="10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921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ahoma"/>
              <a:buChar char="●"/>
            </a:pPr>
            <a:r>
              <a:rPr b="1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Perfect Binary Tree:</a:t>
            </a:r>
            <a:endParaRPr b="1" i="0" sz="10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92100" lvl="1" marL="9144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ahoma"/>
              <a:buChar char="○"/>
            </a:pPr>
            <a:r>
              <a:rPr b="0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1) </a:t>
            </a:r>
            <a:r>
              <a:rPr b="1" i="0" lang="en-US" sz="1000" u="sng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Every internal node</a:t>
            </a:r>
            <a:r>
              <a:rPr b="0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has </a:t>
            </a:r>
            <a:r>
              <a:rPr b="1" i="0" lang="en-US" sz="1000" u="sng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exactly two child nodes </a:t>
            </a:r>
            <a:r>
              <a:rPr b="0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and </a:t>
            </a:r>
            <a:endParaRPr b="0" i="0" sz="10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92100" lvl="1" marL="9144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ahoma"/>
              <a:buChar char="○"/>
            </a:pPr>
            <a:r>
              <a:rPr b="0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2) all the </a:t>
            </a:r>
            <a:r>
              <a:rPr b="1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leaf nodes</a:t>
            </a:r>
            <a:r>
              <a:rPr b="0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are at the </a:t>
            </a:r>
            <a:r>
              <a:rPr b="1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same level.</a:t>
            </a:r>
            <a:br>
              <a:rPr b="0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endParaRPr b="0" i="0" sz="1000" u="sng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921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ahoma"/>
              <a:buChar char="●"/>
            </a:pPr>
            <a:r>
              <a:rPr b="1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Balanced/ Height-balanced Binary Tree:</a:t>
            </a:r>
            <a:endParaRPr b="1" i="0" sz="10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92100" lvl="1" marL="9144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ahoma"/>
              <a:buChar char="○"/>
            </a:pPr>
            <a:r>
              <a:rPr b="0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The </a:t>
            </a:r>
            <a:r>
              <a:rPr b="0" i="0" lang="en-US" sz="1000" u="sng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height of the left </a:t>
            </a:r>
            <a:r>
              <a:rPr b="0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and </a:t>
            </a:r>
            <a:r>
              <a:rPr b="0" i="0" lang="en-US" sz="1000" u="sng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right subtree</a:t>
            </a:r>
            <a:r>
              <a:rPr b="0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of any node </a:t>
            </a:r>
            <a:r>
              <a:rPr b="1" i="0" lang="en-US" sz="1000" u="sng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differ by not more than 1.</a:t>
            </a:r>
            <a:r>
              <a:rPr b="1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endParaRPr b="1" i="0" sz="10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31ce4799104_0_15"/>
          <p:cNvSpPr txBox="1"/>
          <p:nvPr>
            <p:ph type="title"/>
          </p:nvPr>
        </p:nvSpPr>
        <p:spPr>
          <a:xfrm>
            <a:off x="1762548" y="33025"/>
            <a:ext cx="2751600" cy="22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1800"/>
              </a:spcBef>
              <a:spcAft>
                <a:spcPts val="600"/>
              </a:spcAft>
              <a:buSzPts val="1100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Types of Binary Tree</a:t>
            </a:r>
            <a:endParaRPr/>
          </a:p>
        </p:txBody>
      </p:sp>
      <p:sp>
        <p:nvSpPr>
          <p:cNvPr id="432" name="Google Shape;432;g31ce4799104_0_15"/>
          <p:cNvSpPr txBox="1"/>
          <p:nvPr/>
        </p:nvSpPr>
        <p:spPr>
          <a:xfrm>
            <a:off x="130860" y="3104757"/>
            <a:ext cx="837600" cy="1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sng" cap="none" strike="noStrike">
                <a:solidFill>
                  <a:srgbClr val="0000FF"/>
                </a:solidFill>
                <a:latin typeface="Tahoma"/>
                <a:ea typeface="Tahoma"/>
                <a:cs typeface="Tahoma"/>
                <a:sym typeface="Tahoma"/>
                <a:hlinkClick action="ppaction://hlinksldjump"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Trees Ch B.5, 10.4, 12.1</a:t>
            </a:r>
            <a:endParaRPr b="0" i="0" sz="6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33" name="Google Shape;433;g31ce4799104_0_15"/>
          <p:cNvSpPr txBox="1"/>
          <p:nvPr/>
        </p:nvSpPr>
        <p:spPr>
          <a:xfrm>
            <a:off x="117350" y="261925"/>
            <a:ext cx="5538600" cy="19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730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ahoma"/>
              <a:buChar char="●"/>
            </a:pPr>
            <a:r>
              <a:rPr b="1" i="0" lang="en-US" sz="7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Full/Strict Binary Tree:</a:t>
            </a:r>
            <a:r>
              <a:rPr b="0" i="0" lang="en-US" sz="7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endParaRPr b="0" i="0" sz="7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73050" lvl="1" marL="9144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ahoma"/>
              <a:buChar char="○"/>
            </a:pPr>
            <a:r>
              <a:rPr b="0" i="0" lang="en-US" sz="7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1) Every node has either</a:t>
            </a:r>
            <a:r>
              <a:rPr b="0" i="0" lang="en-US" sz="700" u="sng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0 or 2 children. </a:t>
            </a:r>
            <a:endParaRPr b="0" i="0" sz="700" u="sng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73050" lvl="1" marL="9144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ahoma"/>
              <a:buChar char="○"/>
            </a:pPr>
            <a:r>
              <a:rPr b="0" i="0" lang="en-US" sz="700" u="sng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2)</a:t>
            </a:r>
            <a:r>
              <a:rPr b="0" i="0" lang="en-US" sz="7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No of leaf nodes = no of internal nodes + 1</a:t>
            </a:r>
            <a:br>
              <a:rPr b="0" i="0" lang="en-US" sz="7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endParaRPr b="0" i="0" sz="7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730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ahoma"/>
              <a:buChar char="●"/>
            </a:pPr>
            <a:r>
              <a:rPr b="1" i="0" lang="en-US" sz="7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Complete Binary Tree: </a:t>
            </a:r>
            <a:endParaRPr b="1" i="0" sz="7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73050" lvl="1" marL="9144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ahoma"/>
              <a:buChar char="○"/>
            </a:pPr>
            <a:r>
              <a:rPr b="0" i="0" lang="en-US" sz="7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1) All internal nodes with two children.</a:t>
            </a:r>
            <a:endParaRPr b="0" i="0" sz="7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73050" lvl="1" marL="9144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ahoma"/>
              <a:buChar char="○"/>
            </a:pPr>
            <a:r>
              <a:rPr b="0" i="0" lang="en-US" sz="7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2) If an internal node has one child, </a:t>
            </a:r>
            <a:r>
              <a:rPr b="1" i="0" lang="en-US" sz="700" u="sng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it must be on the left.</a:t>
            </a:r>
            <a:br>
              <a:rPr b="1" i="0" lang="en-US" sz="700" u="sng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endParaRPr b="1" i="0" sz="7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730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ahoma"/>
              <a:buChar char="●"/>
            </a:pPr>
            <a:r>
              <a:rPr b="1" i="0" lang="en-US" sz="7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Perfect Binary Tree:</a:t>
            </a:r>
            <a:endParaRPr b="1" i="0" sz="7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73050" lvl="1" marL="9144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ahoma"/>
              <a:buChar char="○"/>
            </a:pPr>
            <a:r>
              <a:rPr b="0" i="0" lang="en-US" sz="700" u="sng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1) </a:t>
            </a:r>
            <a:r>
              <a:rPr b="1" i="0" lang="en-US" sz="700" u="sng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Every internal node</a:t>
            </a:r>
            <a:r>
              <a:rPr b="0" i="0" lang="en-US" sz="7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has </a:t>
            </a:r>
            <a:r>
              <a:rPr b="1" i="0" lang="en-US" sz="700" u="sng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exactly two child nodes </a:t>
            </a:r>
            <a:r>
              <a:rPr b="0" i="0" lang="en-US" sz="7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and </a:t>
            </a:r>
            <a:endParaRPr b="0" i="0" sz="7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73050" lvl="1" marL="9144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ahoma"/>
              <a:buChar char="○"/>
            </a:pPr>
            <a:r>
              <a:rPr b="0" i="0" lang="en-US" sz="7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2) all the </a:t>
            </a:r>
            <a:r>
              <a:rPr b="1" i="0" lang="en-US" sz="7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leaf nodes</a:t>
            </a:r>
            <a:r>
              <a:rPr b="0" i="0" lang="en-US" sz="7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are at the </a:t>
            </a:r>
            <a:r>
              <a:rPr b="1" i="0" lang="en-US" sz="7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same level.</a:t>
            </a:r>
            <a:br>
              <a:rPr b="0" i="0" lang="en-US" sz="7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endParaRPr b="0" i="0" sz="700" u="sng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7305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ahoma"/>
              <a:buChar char="●"/>
            </a:pPr>
            <a:r>
              <a:rPr b="1" i="0" lang="en-US" sz="7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Balanced/ Height-balanced Binary Tree:</a:t>
            </a:r>
            <a:endParaRPr b="1" i="0" sz="7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66700" lvl="1" marL="9144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Tahoma"/>
              <a:buChar char="○"/>
            </a:pPr>
            <a:r>
              <a:rPr b="0" i="0" lang="en-US" sz="7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The </a:t>
            </a:r>
            <a:r>
              <a:rPr b="0" i="0" lang="en-US" sz="700" u="sng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height of the left </a:t>
            </a:r>
            <a:r>
              <a:rPr b="0" i="0" lang="en-US" sz="7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and </a:t>
            </a:r>
            <a:r>
              <a:rPr b="0" i="0" lang="en-US" sz="700" u="sng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right subtree</a:t>
            </a:r>
            <a:r>
              <a:rPr b="0" i="0" lang="en-US" sz="7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of any node </a:t>
            </a:r>
            <a:r>
              <a:rPr b="1" i="0" lang="en-US" sz="700" u="sng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differ by not more than 1.</a:t>
            </a:r>
            <a:r>
              <a:rPr b="1" i="0" lang="en-US" sz="7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br>
              <a:rPr b="1" i="0" lang="en-US" sz="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endParaRPr b="1" i="0" sz="6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-US" sz="9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QUESTION: Identify which of the following trees are full, complete, perfect and balanced.</a:t>
            </a:r>
            <a:endParaRPr b="1" i="0" sz="9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434" name="Google Shape;434;g31ce4799104_0_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2400" y="2132533"/>
            <a:ext cx="5613399" cy="8827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37543f988ef_0_0"/>
          <p:cNvSpPr txBox="1"/>
          <p:nvPr>
            <p:ph type="title"/>
          </p:nvPr>
        </p:nvSpPr>
        <p:spPr>
          <a:xfrm>
            <a:off x="1762548" y="33025"/>
            <a:ext cx="2751600" cy="22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1800"/>
              </a:spcBef>
              <a:spcAft>
                <a:spcPts val="600"/>
              </a:spcAft>
              <a:buSzPts val="1100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Identify </a:t>
            </a: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Types of Binary Tree</a:t>
            </a:r>
            <a:endParaRPr/>
          </a:p>
        </p:txBody>
      </p:sp>
      <p:sp>
        <p:nvSpPr>
          <p:cNvPr id="440" name="Google Shape;440;g37543f988ef_0_0"/>
          <p:cNvSpPr txBox="1"/>
          <p:nvPr/>
        </p:nvSpPr>
        <p:spPr>
          <a:xfrm>
            <a:off x="130860" y="3104757"/>
            <a:ext cx="837600" cy="1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sng" cap="none" strike="noStrike">
                <a:solidFill>
                  <a:srgbClr val="0000FF"/>
                </a:solidFill>
                <a:latin typeface="Tahoma"/>
                <a:ea typeface="Tahoma"/>
                <a:cs typeface="Tahoma"/>
                <a:sym typeface="Tahoma"/>
                <a:hlinkClick action="ppaction://hlinksldjump"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Trees Ch B.5, 10.4, 12.1</a:t>
            </a:r>
            <a:endParaRPr b="0" i="0" sz="6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graphicFrame>
        <p:nvGraphicFramePr>
          <p:cNvPr id="441" name="Google Shape;441;g37543f988ef_0_0"/>
          <p:cNvGraphicFramePr/>
          <p:nvPr/>
        </p:nvGraphicFramePr>
        <p:xfrm>
          <a:off x="130850" y="341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{0D38EF5A-2510-4D32-B3ED-DF749D508748}</a:tableStyleId>
              </a:tblPr>
              <a:tblGrid>
                <a:gridCol w="583950"/>
                <a:gridCol w="1581875"/>
                <a:gridCol w="1529025"/>
                <a:gridCol w="1760575"/>
              </a:tblGrid>
              <a:tr h="6789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br>
                        <a:rPr lang="en-US"/>
                      </a:br>
                      <a:br>
                        <a:rPr lang="en-US"/>
                      </a:br>
                      <a:br>
                        <a:rPr lang="en-US"/>
                      </a:b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803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u="none" cap="none" strike="noStrike"/>
                        <a:t>Full</a:t>
                      </a:r>
                      <a:endParaRPr sz="700" u="none" cap="none" strike="noStrike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/>
                        <a:t>Internal nodes 40 and 95 have 1 children. So, not full</a:t>
                      </a:r>
                      <a:endParaRPr sz="700" u="none" cap="none" strike="noStrike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700">
                          <a:solidFill>
                            <a:schemeClr val="dk1"/>
                          </a:solidFill>
                        </a:rPr>
                        <a:t>Except for 70, all nodes have 1 or 0 children. So, not full</a:t>
                      </a:r>
                      <a:endParaRPr sz="700" u="none" cap="none" strike="noStrike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>
                          <a:solidFill>
                            <a:schemeClr val="dk1"/>
                          </a:solidFill>
                        </a:rPr>
                        <a:t>Node 95 has 1 children.</a:t>
                      </a:r>
                      <a:br>
                        <a:rPr lang="en-US" sz="700">
                          <a:solidFill>
                            <a:schemeClr val="dk1"/>
                          </a:solidFill>
                        </a:rPr>
                      </a:br>
                      <a:r>
                        <a:rPr lang="en-US" sz="700">
                          <a:solidFill>
                            <a:schemeClr val="dk1"/>
                          </a:solidFill>
                        </a:rPr>
                        <a:t>So, not full</a:t>
                      </a:r>
                      <a:endParaRPr sz="700" u="none" cap="none" strike="noStrike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177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u="none" cap="none" strike="noStrike"/>
                        <a:t>Complete </a:t>
                      </a:r>
                      <a:endParaRPr sz="7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/>
                        <a:t>95 which is an internal node has 1 child which is on right. So, not complete</a:t>
                      </a:r>
                      <a:endParaRPr sz="7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>
                          <a:solidFill>
                            <a:schemeClr val="dk1"/>
                          </a:solidFill>
                        </a:rPr>
                        <a:t>95 which is an internal node has 1 child which is on right. So, not complete</a:t>
                      </a:r>
                      <a:endParaRPr sz="7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>
                          <a:solidFill>
                            <a:schemeClr val="dk1"/>
                          </a:solidFill>
                        </a:rPr>
                        <a:t>A complete tree would not have missing nodes on the left before filling right; here there are gaps. </a:t>
                      </a:r>
                      <a:r>
                        <a:rPr lang="en-US" sz="700">
                          <a:solidFill>
                            <a:schemeClr val="dk1"/>
                          </a:solidFill>
                        </a:rPr>
                        <a:t>So, not complete</a:t>
                      </a:r>
                      <a:endParaRPr sz="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03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/>
                        <a:t>Perfect</a:t>
                      </a:r>
                      <a:endParaRPr sz="7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>
                          <a:solidFill>
                            <a:schemeClr val="dk1"/>
                          </a:solidFill>
                        </a:rPr>
                        <a:t>Internal nodes 40 and 95 have 1 children. So, not Perfect</a:t>
                      </a:r>
                      <a:endParaRPr sz="7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700">
                          <a:solidFill>
                            <a:schemeClr val="dk1"/>
                          </a:solidFill>
                        </a:rPr>
                        <a:t>Internal nodes (59, 40, 90, 95) have 1 children. So, not Perfect</a:t>
                      </a:r>
                      <a:endParaRPr sz="7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700">
                          <a:solidFill>
                            <a:schemeClr val="dk1"/>
                          </a:solidFill>
                        </a:rPr>
                        <a:t>Internal node 95 have 1 children. Not all leaves on same level. So, not Perfect</a:t>
                      </a:r>
                      <a:endParaRPr sz="7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7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/>
                        <a:t>balanced</a:t>
                      </a:r>
                      <a:endParaRPr sz="7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/>
                        <a:t>Yes</a:t>
                      </a:r>
                      <a:endParaRPr sz="7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chemeClr val="dk1"/>
                          </a:solidFill>
                        </a:rPr>
                        <a:t>No</a:t>
                      </a:r>
                      <a:endParaRPr sz="7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chemeClr val="dk1"/>
                          </a:solidFill>
                        </a:rPr>
                        <a:t>No</a:t>
                      </a:r>
                      <a:endParaRPr sz="7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442" name="Google Shape;442;g37543f988ef_0_0" title="T1.png"/>
          <p:cNvPicPr preferRelativeResize="0"/>
          <p:nvPr/>
        </p:nvPicPr>
        <p:blipFill rotWithShape="1">
          <a:blip r:embed="rId4">
            <a:alphaModFix/>
          </a:blip>
          <a:srcRect b="0" l="3756" r="4609" t="0"/>
          <a:stretch/>
        </p:blipFill>
        <p:spPr>
          <a:xfrm>
            <a:off x="968450" y="341550"/>
            <a:ext cx="1291500" cy="94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3" name="Google Shape;443;g37543f988ef_0_0" title="T2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08325" y="367150"/>
            <a:ext cx="1260050" cy="80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4" name="Google Shape;444;g37543f988ef_0_0" title="T3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49400" y="367150"/>
            <a:ext cx="837600" cy="8786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4"/>
          <p:cNvSpPr txBox="1"/>
          <p:nvPr>
            <p:ph type="title"/>
          </p:nvPr>
        </p:nvSpPr>
        <p:spPr>
          <a:xfrm>
            <a:off x="2224661" y="157725"/>
            <a:ext cx="13740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Graphs</a:t>
            </a:r>
            <a:endParaRPr/>
          </a:p>
        </p:txBody>
      </p:sp>
      <p:sp>
        <p:nvSpPr>
          <p:cNvPr id="101" name="Google Shape;101;p4"/>
          <p:cNvSpPr txBox="1"/>
          <p:nvPr/>
        </p:nvSpPr>
        <p:spPr>
          <a:xfrm>
            <a:off x="222800" y="1628107"/>
            <a:ext cx="3115800" cy="12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4750">
            <a:spAutoFit/>
          </a:bodyPr>
          <a:lstStyle/>
          <a:p>
            <a:pPr indent="-146685" lvl="0" marL="269875" marR="0" rtl="0" algn="l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rgbClr val="334669"/>
              </a:buClr>
              <a:buSzPts val="1200"/>
              <a:buFont typeface="Arial"/>
              <a:buChar char="•"/>
            </a:pPr>
            <a:r>
              <a:rPr b="0" i="0" lang="en-US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Directed graphs:</a:t>
            </a:r>
            <a:br>
              <a:rPr b="0" i="0" lang="en-US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b="0" i="0" lang="en-US" sz="105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edges have direction (one-way streets)</a:t>
            </a:r>
            <a:endParaRPr b="0" i="0" sz="105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147320" lvl="0" marL="270510" marR="0" rtl="0" algn="l">
              <a:lnSpc>
                <a:spcPct val="117916"/>
              </a:lnSpc>
              <a:spcBef>
                <a:spcPts val="265"/>
              </a:spcBef>
              <a:spcAft>
                <a:spcPts val="0"/>
              </a:spcAft>
              <a:buClr>
                <a:srgbClr val="334669"/>
              </a:buClr>
              <a:buSzPts val="1200"/>
              <a:buFont typeface="Arial"/>
              <a:buChar char="•"/>
            </a:pPr>
            <a:r>
              <a:rPr b="0" i="0" lang="en-US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Undirected/Bi-directional graphs:</a:t>
            </a:r>
            <a:br>
              <a:rPr b="0" i="0" lang="en-US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b="0" i="0" lang="en-US" sz="105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edges have no direction (two-way streets)</a:t>
            </a:r>
            <a:br>
              <a:rPr b="0" i="0" lang="en-US" sz="105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</a:br>
            <a:endParaRPr b="0" i="0" sz="12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86995" lvl="0" marL="125095" marR="1135380" rtl="0" algn="l">
              <a:lnSpc>
                <a:spcPct val="162500"/>
              </a:lnSpc>
              <a:spcBef>
                <a:spcPts val="425"/>
              </a:spcBef>
              <a:spcAft>
                <a:spcPts val="0"/>
              </a:spcAft>
              <a:buClr>
                <a:srgbClr val="334669"/>
              </a:buClr>
              <a:buSzPts val="800"/>
              <a:buFont typeface="Arial"/>
              <a:buChar char="•"/>
            </a:pPr>
            <a:r>
              <a:rPr b="0" i="0" lang="en-US" sz="8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Image:</a:t>
            </a:r>
            <a:r>
              <a:rPr b="0" baseline="30000" i="0" lang="en-US" sz="8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1</a:t>
            </a:r>
            <a:endParaRPr b="0" baseline="30000" i="0" sz="8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02" name="Google Shape;102;p4"/>
          <p:cNvSpPr/>
          <p:nvPr/>
        </p:nvSpPr>
        <p:spPr>
          <a:xfrm>
            <a:off x="139445" y="2929889"/>
            <a:ext cx="1828800" cy="0"/>
          </a:xfrm>
          <a:custGeom>
            <a:rect b="b" l="l" r="r" t="t"/>
            <a:pathLst>
              <a:path extrusionOk="0" h="120000" w="1828800">
                <a:moveTo>
                  <a:pt x="0" y="0"/>
                </a:moveTo>
                <a:lnTo>
                  <a:pt x="1828800" y="0"/>
                </a:lnTo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4"/>
          <p:cNvSpPr txBox="1"/>
          <p:nvPr/>
        </p:nvSpPr>
        <p:spPr>
          <a:xfrm>
            <a:off x="264576" y="2934100"/>
            <a:ext cx="5027400" cy="1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38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baseline="30000" i="0" lang="en-US" sz="8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1</a:t>
            </a:r>
            <a:r>
              <a:rPr b="0" i="0" lang="en-US" sz="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Cormen, Leiserson, Rivest, Stein. Introduction to Algorithms, 3rd edition, MIT Press, 2009</a:t>
            </a:r>
            <a:endParaRPr b="0" i="0" sz="8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4" name="Google Shape;104;p4"/>
          <p:cNvSpPr txBox="1"/>
          <p:nvPr/>
        </p:nvSpPr>
        <p:spPr>
          <a:xfrm>
            <a:off x="130860" y="3104757"/>
            <a:ext cx="837565" cy="1174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sng" cap="none" strike="noStrike">
                <a:solidFill>
                  <a:srgbClr val="0000FF"/>
                </a:solidFill>
                <a:latin typeface="Tahoma"/>
                <a:ea typeface="Tahoma"/>
                <a:cs typeface="Tahoma"/>
                <a:sym typeface="Tahoma"/>
                <a:hlinkClick action="ppaction://hlinksldjump"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Trees Ch B.5, 10.4, 12.1</a:t>
            </a:r>
            <a:endParaRPr b="0" i="0" sz="6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05" name="Google Shape;105;p4"/>
          <p:cNvSpPr txBox="1"/>
          <p:nvPr/>
        </p:nvSpPr>
        <p:spPr>
          <a:xfrm>
            <a:off x="3598650" y="1720121"/>
            <a:ext cx="2005800" cy="10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4750">
            <a:spAutoFit/>
          </a:bodyPr>
          <a:lstStyle/>
          <a:p>
            <a:pPr indent="0" lvl="0" marL="122554" marR="3048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baseline="30000" i="0" lang="en-US" sz="15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In graph, </a:t>
            </a:r>
            <a:br>
              <a:rPr b="0" baseline="30000" i="0" lang="en-US" sz="15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b="0" baseline="30000" i="0" lang="en-US" sz="15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node = Vertex, </a:t>
            </a:r>
            <a:br>
              <a:rPr b="0" baseline="30000" i="0" lang="en-US" sz="15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b="0" baseline="30000" i="0" lang="en-US" sz="15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nodes = vertices</a:t>
            </a:r>
            <a:br>
              <a:rPr b="0" baseline="30000" i="0" lang="en-US" sz="15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b="0" baseline="30000" i="0" lang="en-US" sz="15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connection between 2 nodes = edge</a:t>
            </a:r>
            <a:endParaRPr b="0" baseline="30000" i="0" sz="15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106" name="Google Shape;106;p4" title="graph.png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17100" y="500175"/>
            <a:ext cx="3570724" cy="115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37543f988ef_0_14"/>
          <p:cNvSpPr txBox="1"/>
          <p:nvPr>
            <p:ph type="title"/>
          </p:nvPr>
        </p:nvSpPr>
        <p:spPr>
          <a:xfrm>
            <a:off x="1762548" y="33025"/>
            <a:ext cx="2751600" cy="22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1800"/>
              </a:spcBef>
              <a:spcAft>
                <a:spcPts val="600"/>
              </a:spcAft>
              <a:buSzPts val="1100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Identify Types of Binary Tree</a:t>
            </a:r>
            <a:endParaRPr/>
          </a:p>
        </p:txBody>
      </p:sp>
      <p:sp>
        <p:nvSpPr>
          <p:cNvPr id="450" name="Google Shape;450;g37543f988ef_0_14"/>
          <p:cNvSpPr txBox="1"/>
          <p:nvPr/>
        </p:nvSpPr>
        <p:spPr>
          <a:xfrm>
            <a:off x="130860" y="3104757"/>
            <a:ext cx="837600" cy="1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sng" cap="none" strike="noStrike">
                <a:solidFill>
                  <a:srgbClr val="0000FF"/>
                </a:solidFill>
                <a:latin typeface="Tahoma"/>
                <a:ea typeface="Tahoma"/>
                <a:cs typeface="Tahoma"/>
                <a:sym typeface="Tahoma"/>
                <a:hlinkClick action="ppaction://hlinksldjump"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Trees Ch B.5, 10.4, 12.1</a:t>
            </a:r>
            <a:endParaRPr b="0" i="0" sz="6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graphicFrame>
        <p:nvGraphicFramePr>
          <p:cNvPr id="451" name="Google Shape;451;g37543f988ef_0_14"/>
          <p:cNvGraphicFramePr/>
          <p:nvPr/>
        </p:nvGraphicFramePr>
        <p:xfrm>
          <a:off x="130850" y="341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{0D38EF5A-2510-4D32-B3ED-DF749D508748}</a:tableStyleId>
              </a:tblPr>
              <a:tblGrid>
                <a:gridCol w="571725"/>
                <a:gridCol w="1544125"/>
                <a:gridCol w="1719825"/>
                <a:gridCol w="1619750"/>
              </a:tblGrid>
              <a:tr h="679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br>
                        <a:rPr lang="en-US"/>
                      </a:br>
                      <a:br>
                        <a:rPr lang="en-US"/>
                      </a:br>
                      <a:br>
                        <a:rPr lang="en-US"/>
                      </a:b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  <a:tr h="3820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u="none" cap="none" strike="noStrike"/>
                        <a:t>Full</a:t>
                      </a:r>
                      <a:endParaRPr sz="700" u="none" cap="none" strike="noStrike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/>
                        <a:t>Not a binary tree. B has 3 children</a:t>
                      </a:r>
                      <a:endParaRPr sz="700" u="none" cap="none" strike="noStrike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700">
                          <a:solidFill>
                            <a:schemeClr val="dk1"/>
                          </a:solidFill>
                        </a:rPr>
                        <a:t>all nodes have 2 or 0 children. So, full</a:t>
                      </a:r>
                      <a:endParaRPr sz="700" u="none" cap="none" strike="noStrike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700">
                          <a:solidFill>
                            <a:schemeClr val="dk1"/>
                          </a:solidFill>
                        </a:rPr>
                        <a:t>all internal  nodes have 1 children. So, not full</a:t>
                      </a:r>
                      <a:endParaRPr sz="700" u="none" cap="none" strike="noStrike"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49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 u="none" cap="none" strike="noStrike"/>
                        <a:t>Complete </a:t>
                      </a:r>
                      <a:endParaRPr sz="7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>
                          <a:solidFill>
                            <a:schemeClr val="dk1"/>
                          </a:solidFill>
                        </a:rPr>
                        <a:t>Not a binary tree. B has 3 children</a:t>
                      </a:r>
                      <a:endParaRPr sz="7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>
                          <a:solidFill>
                            <a:schemeClr val="dk1"/>
                          </a:solidFill>
                        </a:rPr>
                        <a:t>internal nodes (1, 2) have 2 children. So, complete</a:t>
                      </a:r>
                      <a:endParaRPr sz="7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>
                          <a:solidFill>
                            <a:schemeClr val="dk1"/>
                          </a:solidFill>
                        </a:rPr>
                        <a:t>95 which is an internal node has 1 child which is on right. So, not complete</a:t>
                      </a:r>
                      <a:endParaRPr sz="7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49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/>
                        <a:t>Perfect</a:t>
                      </a:r>
                      <a:endParaRPr sz="7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>
                          <a:solidFill>
                            <a:schemeClr val="dk1"/>
                          </a:solidFill>
                        </a:rPr>
                        <a:t>Not a binary tree. B has 3 children</a:t>
                      </a:r>
                      <a:endParaRPr sz="7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chemeClr val="dk1"/>
                          </a:solidFill>
                        </a:rPr>
                        <a:t>Internal nodes (1, 2) have 2 children. But leaf nodes (4, 5, 3) are not on same level. So, not Perfect</a:t>
                      </a:r>
                      <a:endParaRPr sz="7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700">
                          <a:solidFill>
                            <a:schemeClr val="dk1"/>
                          </a:solidFill>
                        </a:rPr>
                        <a:t>Internal nodes (70, 90, 95) have 1 children. So, not Perfect</a:t>
                      </a:r>
                      <a:endParaRPr sz="7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82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/>
                        <a:t>balanced</a:t>
                      </a:r>
                      <a:endParaRPr sz="7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700"/>
                        <a:buFont typeface="Arial"/>
                        <a:buNone/>
                      </a:pPr>
                      <a:r>
                        <a:rPr lang="en-US" sz="700">
                          <a:solidFill>
                            <a:schemeClr val="dk1"/>
                          </a:solidFill>
                        </a:rPr>
                        <a:t>Not a binary tree. B has 3 children</a:t>
                      </a:r>
                      <a:endParaRPr sz="7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chemeClr val="dk1"/>
                          </a:solidFill>
                        </a:rPr>
                        <a:t>Yes</a:t>
                      </a:r>
                      <a:endParaRPr sz="7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700">
                          <a:solidFill>
                            <a:schemeClr val="dk1"/>
                          </a:solidFill>
                        </a:rPr>
                        <a:t>No</a:t>
                      </a:r>
                      <a:endParaRPr sz="7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452" name="Google Shape;452;g37543f988ef_0_14" title="T4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40575" y="376100"/>
            <a:ext cx="1133675" cy="93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3" name="Google Shape;453;g37543f988ef_0_14" title="T5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82400" y="376100"/>
            <a:ext cx="1007044" cy="93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4" name="Google Shape;454;g37543f988ef_0_14" title="T6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51000" y="376100"/>
            <a:ext cx="817322" cy="934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9" name="Google Shape;459;g37543f988ef_0_27" title="T5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2925" y="1811050"/>
            <a:ext cx="1305406" cy="139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" name="Google Shape;460;g37543f988ef_0_27" title="T6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69835" y="1831450"/>
            <a:ext cx="1212265" cy="1255800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g37543f988ef_0_27"/>
          <p:cNvSpPr txBox="1"/>
          <p:nvPr>
            <p:ph type="title"/>
          </p:nvPr>
        </p:nvSpPr>
        <p:spPr>
          <a:xfrm>
            <a:off x="1478401" y="75850"/>
            <a:ext cx="3901200" cy="22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1800"/>
              </a:spcBef>
              <a:spcAft>
                <a:spcPts val="600"/>
              </a:spcAft>
              <a:buSzPts val="1100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Check </a:t>
            </a: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Balanced Binary tree </a:t>
            </a:r>
            <a:endParaRPr/>
          </a:p>
        </p:txBody>
      </p:sp>
      <p:sp>
        <p:nvSpPr>
          <p:cNvPr id="462" name="Google Shape;462;g37543f988ef_0_27"/>
          <p:cNvSpPr txBox="1"/>
          <p:nvPr/>
        </p:nvSpPr>
        <p:spPr>
          <a:xfrm>
            <a:off x="130860" y="3104757"/>
            <a:ext cx="837600" cy="1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sng" cap="none" strike="noStrike">
                <a:solidFill>
                  <a:srgbClr val="0000FF"/>
                </a:solidFill>
                <a:latin typeface="Tahoma"/>
                <a:ea typeface="Tahoma"/>
                <a:cs typeface="Tahoma"/>
                <a:sym typeface="Tahoma"/>
                <a:hlinkClick action="ppaction://hlinksldjump"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Trees Ch B.5, 10.4, 12.1</a:t>
            </a:r>
            <a:endParaRPr b="0" i="0" sz="6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463" name="Google Shape;463;g37543f988ef_0_27" title="T1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775" y="384712"/>
            <a:ext cx="1858399" cy="132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4" name="Google Shape;464;g37543f988ef_0_27" title="T3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083379" y="315220"/>
            <a:ext cx="1510983" cy="1505754"/>
          </a:xfrm>
          <a:prstGeom prst="rect">
            <a:avLst/>
          </a:prstGeom>
          <a:noFill/>
          <a:ln>
            <a:noFill/>
          </a:ln>
        </p:spPr>
      </p:pic>
      <p:pic>
        <p:nvPicPr>
          <p:cNvPr id="465" name="Google Shape;465;g37543f988ef_0_27" title="T2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911725" y="377350"/>
            <a:ext cx="2043273" cy="1321050"/>
          </a:xfrm>
          <a:prstGeom prst="rect">
            <a:avLst/>
          </a:prstGeom>
          <a:noFill/>
          <a:ln>
            <a:noFill/>
          </a:ln>
        </p:spPr>
      </p:pic>
      <p:sp>
        <p:nvSpPr>
          <p:cNvPr id="466" name="Google Shape;466;g37543f988ef_0_27"/>
          <p:cNvSpPr txBox="1"/>
          <p:nvPr/>
        </p:nvSpPr>
        <p:spPr>
          <a:xfrm>
            <a:off x="337175" y="2022050"/>
            <a:ext cx="18186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lang="en-US" sz="900">
                <a:solidFill>
                  <a:srgbClr val="9900FF"/>
                </a:solidFill>
                <a:latin typeface="Tahoma"/>
                <a:ea typeface="Tahoma"/>
                <a:cs typeface="Tahoma"/>
                <a:sym typeface="Tahoma"/>
              </a:rPr>
              <a:t>If left or right subtree is missing, consider the height of that subtree to be -1</a:t>
            </a:r>
            <a:endParaRPr sz="12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16"/>
          <p:cNvSpPr txBox="1"/>
          <p:nvPr>
            <p:ph type="title"/>
          </p:nvPr>
        </p:nvSpPr>
        <p:spPr>
          <a:xfrm>
            <a:off x="1888025" y="232925"/>
            <a:ext cx="2105400" cy="2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400"/>
              <a:buNone/>
            </a:pPr>
            <a:r>
              <a:rPr lang="en-US" sz="16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Binary tree design</a:t>
            </a:r>
            <a:endParaRPr sz="2100"/>
          </a:p>
        </p:txBody>
      </p:sp>
      <p:sp>
        <p:nvSpPr>
          <p:cNvPr id="472" name="Google Shape;472;p16"/>
          <p:cNvSpPr txBox="1"/>
          <p:nvPr/>
        </p:nvSpPr>
        <p:spPr>
          <a:xfrm>
            <a:off x="453227" y="521148"/>
            <a:ext cx="5090700" cy="10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697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334669"/>
              </a:buClr>
              <a:buSzPts val="1200"/>
              <a:buFont typeface="Arial"/>
              <a:buChar char="•"/>
            </a:pPr>
            <a:r>
              <a:rPr b="1" i="0" lang="en-US" sz="1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Each node</a:t>
            </a:r>
            <a:r>
              <a:rPr b="0" i="0" lang="en-US" sz="1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has </a:t>
            </a:r>
            <a:r>
              <a:rPr b="1" i="0" lang="en-US" sz="1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two child references</a:t>
            </a:r>
            <a:r>
              <a:rPr b="0" i="0" lang="en-US" sz="1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: left and right. </a:t>
            </a:r>
            <a:endParaRPr b="0" i="0" sz="12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4669"/>
              </a:buClr>
              <a:buSzPts val="1200"/>
              <a:buFont typeface="Arial"/>
              <a:buChar char="•"/>
            </a:pPr>
            <a:r>
              <a:rPr b="0" i="0" lang="en-US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If a node has </a:t>
            </a:r>
            <a:r>
              <a:rPr b="1" i="0" lang="en-US" sz="1200" u="sng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fewer than two children,</a:t>
            </a:r>
            <a:r>
              <a:rPr b="0" i="0" lang="en-US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br>
              <a:rPr b="0" i="0" lang="en-US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b="0" i="0" lang="en-US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the unused child reference is set to NIL (Null/None).</a:t>
            </a:r>
            <a:endParaRPr b="0" i="0" sz="12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31d00b2da0a_0_21"/>
          <p:cNvSpPr txBox="1"/>
          <p:nvPr/>
        </p:nvSpPr>
        <p:spPr>
          <a:xfrm>
            <a:off x="1419599" y="260750"/>
            <a:ext cx="32904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457200" marR="0" rtl="0" algn="l">
              <a:lnSpc>
                <a:spcPct val="118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Binary tree representation</a:t>
            </a:r>
            <a:endParaRPr b="0" i="0" sz="14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78" name="Google Shape;478;g31d00b2da0a_0_21"/>
          <p:cNvSpPr/>
          <p:nvPr/>
        </p:nvSpPr>
        <p:spPr>
          <a:xfrm>
            <a:off x="139445" y="2946653"/>
            <a:ext cx="1828800" cy="0"/>
          </a:xfrm>
          <a:custGeom>
            <a:rect b="b" l="l" r="r" t="t"/>
            <a:pathLst>
              <a:path extrusionOk="0" h="120000" w="1828800">
                <a:moveTo>
                  <a:pt x="0" y="0"/>
                </a:moveTo>
                <a:lnTo>
                  <a:pt x="1828800" y="0"/>
                </a:lnTo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9" name="Google Shape;479;g31d00b2da0a_0_21"/>
          <p:cNvSpPr txBox="1"/>
          <p:nvPr/>
        </p:nvSpPr>
        <p:spPr>
          <a:xfrm>
            <a:off x="87275" y="2781400"/>
            <a:ext cx="5509500" cy="1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215265" marR="0" rtl="0" algn="l">
              <a:lnSpc>
                <a:spcPct val="11444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80" name="Google Shape;480;g31d00b2da0a_0_21"/>
          <p:cNvSpPr txBox="1"/>
          <p:nvPr/>
        </p:nvSpPr>
        <p:spPr>
          <a:xfrm>
            <a:off x="130860" y="3104757"/>
            <a:ext cx="874500" cy="1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sng" cap="none" strike="noStrike">
                <a:solidFill>
                  <a:srgbClr val="0000FF"/>
                </a:solidFill>
                <a:latin typeface="Tahoma"/>
                <a:ea typeface="Tahoma"/>
                <a:cs typeface="Tahoma"/>
                <a:sym typeface="Tahoma"/>
                <a:hlinkClick action="ppaction://hlinksldjump"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Representing rooted trees</a:t>
            </a:r>
            <a:endParaRPr b="0" i="0" sz="6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81" name="Google Shape;481;g31d00b2da0a_0_21"/>
          <p:cNvSpPr txBox="1"/>
          <p:nvPr/>
        </p:nvSpPr>
        <p:spPr>
          <a:xfrm>
            <a:off x="941025" y="980350"/>
            <a:ext cx="4509900" cy="87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1F1F1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There are two ways to represent binary trees:</a:t>
            </a:r>
            <a:endParaRPr b="0" i="0" sz="1200" u="none" cap="none" strike="noStrike">
              <a:solidFill>
                <a:srgbClr val="1F1F1F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F1F1F"/>
              </a:buClr>
              <a:buSzPts val="1200"/>
              <a:buFont typeface="Roboto"/>
              <a:buChar char="●"/>
            </a:pPr>
            <a:r>
              <a:rPr b="1" i="0" lang="en-US" sz="1200" u="none" cap="none" strike="noStrike">
                <a:solidFill>
                  <a:srgbClr val="1F1F1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Dynamic</a:t>
            </a:r>
            <a:r>
              <a:rPr b="0" i="0" lang="en-US" sz="1200" u="none" cap="none" strike="noStrike">
                <a:solidFill>
                  <a:srgbClr val="1F1F1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Representation (Using Linked List)</a:t>
            </a:r>
            <a:endParaRPr b="0" i="0" sz="1200" u="none" cap="none" strike="noStrike">
              <a:solidFill>
                <a:srgbClr val="1F1F1F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200"/>
              <a:buFont typeface="Roboto"/>
              <a:buChar char="●"/>
            </a:pPr>
            <a:r>
              <a:rPr b="1" i="0" lang="en-US" sz="1200" u="none" cap="none" strike="noStrike">
                <a:solidFill>
                  <a:srgbClr val="1F1F1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Sequential</a:t>
            </a:r>
            <a:r>
              <a:rPr b="0" i="0" lang="en-US" sz="1200" u="none" cap="none" strike="noStrike">
                <a:solidFill>
                  <a:srgbClr val="1F1F1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Representation (Using Array)</a:t>
            </a:r>
            <a:endParaRPr b="0" i="0" sz="1200" u="none" cap="none" strike="noStrike">
              <a:solidFill>
                <a:srgbClr val="1F1F1F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31d00b2da0a_0_12"/>
          <p:cNvSpPr txBox="1"/>
          <p:nvPr/>
        </p:nvSpPr>
        <p:spPr>
          <a:xfrm>
            <a:off x="860371" y="233113"/>
            <a:ext cx="4342500" cy="1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457200" marR="0" rtl="0" algn="l">
              <a:lnSpc>
                <a:spcPct val="118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Sequential Representation (Using Array)</a:t>
            </a:r>
            <a:endParaRPr b="0" i="0" sz="12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87" name="Google Shape;487;g31d00b2da0a_0_12"/>
          <p:cNvSpPr/>
          <p:nvPr/>
        </p:nvSpPr>
        <p:spPr>
          <a:xfrm>
            <a:off x="139445" y="2946653"/>
            <a:ext cx="1828800" cy="0"/>
          </a:xfrm>
          <a:custGeom>
            <a:rect b="b" l="l" r="r" t="t"/>
            <a:pathLst>
              <a:path extrusionOk="0" h="120000" w="1828800">
                <a:moveTo>
                  <a:pt x="0" y="0"/>
                </a:moveTo>
                <a:lnTo>
                  <a:pt x="1828800" y="0"/>
                </a:lnTo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8" name="Google Shape;488;g31d00b2da0a_0_12"/>
          <p:cNvSpPr txBox="1"/>
          <p:nvPr/>
        </p:nvSpPr>
        <p:spPr>
          <a:xfrm>
            <a:off x="87275" y="2781400"/>
            <a:ext cx="5509500" cy="3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50800" marR="0" rtl="0" algn="l">
              <a:lnSpc>
                <a:spcPct val="1158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Image:</a:t>
            </a:r>
            <a:r>
              <a:rPr b="0" baseline="30000" i="0" lang="en-US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8</a:t>
            </a:r>
            <a:endParaRPr b="0" baseline="30000" i="0" sz="12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215265" marR="0" rtl="0" algn="l">
              <a:lnSpc>
                <a:spcPct val="11444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baseline="30000" i="0" lang="en-US" sz="9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8</a:t>
            </a:r>
            <a:r>
              <a:rPr b="0" i="0" lang="en-US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https://www.youtube.com/watch?v=0iHD18D072c</a:t>
            </a:r>
            <a:endParaRPr b="0" i="0" sz="9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89" name="Google Shape;489;g31d00b2da0a_0_12"/>
          <p:cNvPicPr preferRelativeResize="0"/>
          <p:nvPr/>
        </p:nvPicPr>
        <p:blipFill rotWithShape="1">
          <a:blip r:embed="rId3">
            <a:alphaModFix/>
          </a:blip>
          <a:srcRect b="0" l="0" r="0" t="23564"/>
          <a:stretch/>
        </p:blipFill>
        <p:spPr>
          <a:xfrm>
            <a:off x="417500" y="513625"/>
            <a:ext cx="5079640" cy="2184663"/>
          </a:xfrm>
          <a:prstGeom prst="rect">
            <a:avLst/>
          </a:prstGeom>
          <a:noFill/>
          <a:ln>
            <a:noFill/>
          </a:ln>
        </p:spPr>
      </p:pic>
      <p:sp>
        <p:nvSpPr>
          <p:cNvPr id="490" name="Google Shape;490;g31d00b2da0a_0_12"/>
          <p:cNvSpPr txBox="1"/>
          <p:nvPr/>
        </p:nvSpPr>
        <p:spPr>
          <a:xfrm>
            <a:off x="607300" y="683725"/>
            <a:ext cx="1620000" cy="9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left=2*i</a:t>
            </a:r>
            <a:endParaRPr b="0" i="0" sz="9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right= 2*i+1</a:t>
            </a:r>
            <a:br>
              <a:rPr b="0" i="0" lang="en-US" sz="9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b="0" i="0" lang="en-US" sz="9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i= parent_index</a:t>
            </a:r>
            <a:br>
              <a:rPr b="0" i="0" lang="en-US" sz="9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b="0" i="0" lang="en-US" sz="9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parent = child_index//2</a:t>
            </a:r>
            <a:endParaRPr b="0" i="0" sz="9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31d00b2da0a_0_36"/>
          <p:cNvSpPr txBox="1"/>
          <p:nvPr/>
        </p:nvSpPr>
        <p:spPr>
          <a:xfrm>
            <a:off x="860371" y="233113"/>
            <a:ext cx="4342500" cy="1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457200" marR="0" rtl="0" algn="l">
              <a:lnSpc>
                <a:spcPct val="118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Sequential Representation (Using Array)</a:t>
            </a:r>
            <a:endParaRPr b="0" i="0" sz="12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96" name="Google Shape;496;g31d00b2da0a_0_36"/>
          <p:cNvSpPr/>
          <p:nvPr/>
        </p:nvSpPr>
        <p:spPr>
          <a:xfrm>
            <a:off x="139445" y="2946653"/>
            <a:ext cx="1828800" cy="0"/>
          </a:xfrm>
          <a:custGeom>
            <a:rect b="b" l="l" r="r" t="t"/>
            <a:pathLst>
              <a:path extrusionOk="0" h="120000" w="1828800">
                <a:moveTo>
                  <a:pt x="0" y="0"/>
                </a:moveTo>
                <a:lnTo>
                  <a:pt x="1828800" y="0"/>
                </a:lnTo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7" name="Google Shape;497;g31d00b2da0a_0_36"/>
          <p:cNvSpPr txBox="1"/>
          <p:nvPr/>
        </p:nvSpPr>
        <p:spPr>
          <a:xfrm>
            <a:off x="87275" y="2781400"/>
            <a:ext cx="5509500" cy="3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50800" marR="0" rtl="0" algn="l">
              <a:lnSpc>
                <a:spcPct val="1158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Image:</a:t>
            </a:r>
            <a:r>
              <a:rPr b="0" baseline="30000" i="0" lang="en-US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8</a:t>
            </a:r>
            <a:endParaRPr b="0" baseline="30000" i="0" sz="12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215265" marR="0" rtl="0" algn="l">
              <a:lnSpc>
                <a:spcPct val="11444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baseline="30000" i="0" lang="en-US" sz="9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8</a:t>
            </a:r>
            <a:r>
              <a:rPr b="0" i="0" lang="en-US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https://www.youtube.com/watch?v=0iHD18D072c</a:t>
            </a:r>
            <a:endParaRPr b="0" i="0" sz="9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98" name="Google Shape;498;g31d00b2da0a_0_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375" y="493675"/>
            <a:ext cx="3896026" cy="1980226"/>
          </a:xfrm>
          <a:prstGeom prst="rect">
            <a:avLst/>
          </a:prstGeom>
          <a:noFill/>
          <a:ln>
            <a:noFill/>
          </a:ln>
        </p:spPr>
      </p:pic>
      <p:sp>
        <p:nvSpPr>
          <p:cNvPr id="499" name="Google Shape;499;g31d00b2da0a_0_36"/>
          <p:cNvSpPr txBox="1"/>
          <p:nvPr/>
        </p:nvSpPr>
        <p:spPr>
          <a:xfrm>
            <a:off x="270275" y="2231450"/>
            <a:ext cx="5143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1F1F1F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298450" lvl="0" marL="45720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F1F1F"/>
              </a:buClr>
              <a:buSzPts val="1100"/>
              <a:buFont typeface="Roboto"/>
              <a:buChar char="●"/>
            </a:pPr>
            <a:r>
              <a:rPr b="0" i="0" lang="en-US" sz="1100" u="none" cap="none" strike="noStrike">
                <a:solidFill>
                  <a:srgbClr val="1F1F1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Problem: A left/right skewed binary tree has </a:t>
            </a:r>
            <a:r>
              <a:rPr b="1" i="0" lang="en-US" sz="1100" u="none" cap="none" strike="noStrike">
                <a:solidFill>
                  <a:srgbClr val="1F1F1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many empty array slots.</a:t>
            </a:r>
            <a:endParaRPr b="1" i="0" sz="1100" u="none" cap="none" strike="noStrike">
              <a:solidFill>
                <a:srgbClr val="1F1F1F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0" name="Google Shape;500;g31d00b2da0a_0_36"/>
          <p:cNvSpPr txBox="1"/>
          <p:nvPr/>
        </p:nvSpPr>
        <p:spPr>
          <a:xfrm>
            <a:off x="802625" y="430525"/>
            <a:ext cx="1620000" cy="9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left=2*i</a:t>
            </a:r>
            <a:endParaRPr b="0" i="0" sz="9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9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right= 2*i+1</a:t>
            </a:r>
            <a:br>
              <a:rPr b="0" i="0" lang="en-US" sz="9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b="0" i="0" lang="en-US" sz="9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i= parent_index</a:t>
            </a:r>
            <a:br>
              <a:rPr b="0" i="0" lang="en-US" sz="9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b="0" i="0" lang="en-US" sz="9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parent = child_index//2</a:t>
            </a:r>
            <a:endParaRPr b="0" i="0" sz="9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31dcf98ffb0_0_2"/>
          <p:cNvSpPr txBox="1"/>
          <p:nvPr/>
        </p:nvSpPr>
        <p:spPr>
          <a:xfrm>
            <a:off x="860371" y="233113"/>
            <a:ext cx="4342500" cy="1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457200" marR="0" rtl="0" algn="l">
              <a:lnSpc>
                <a:spcPct val="118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Sequential Representation (Using Array)</a:t>
            </a:r>
            <a:endParaRPr b="0" i="0" sz="12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506" name="Google Shape;506;g31dcf98ffb0_0_2"/>
          <p:cNvSpPr/>
          <p:nvPr/>
        </p:nvSpPr>
        <p:spPr>
          <a:xfrm>
            <a:off x="139445" y="2946653"/>
            <a:ext cx="1828800" cy="0"/>
          </a:xfrm>
          <a:custGeom>
            <a:rect b="b" l="l" r="r" t="t"/>
            <a:pathLst>
              <a:path extrusionOk="0" h="120000" w="1828800">
                <a:moveTo>
                  <a:pt x="0" y="0"/>
                </a:moveTo>
                <a:lnTo>
                  <a:pt x="1828800" y="0"/>
                </a:lnTo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7" name="Google Shape;507;g31dcf98ffb0_0_2"/>
          <p:cNvSpPr txBox="1"/>
          <p:nvPr/>
        </p:nvSpPr>
        <p:spPr>
          <a:xfrm>
            <a:off x="87275" y="2781400"/>
            <a:ext cx="5509500" cy="3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50800" marR="0" rtl="0" algn="l">
              <a:lnSpc>
                <a:spcPct val="1158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Image:</a:t>
            </a:r>
            <a:r>
              <a:rPr b="0" baseline="30000" i="0" lang="en-US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8</a:t>
            </a:r>
            <a:endParaRPr b="0" baseline="30000" i="0" sz="12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215265" marR="0" rtl="0" algn="l">
              <a:lnSpc>
                <a:spcPct val="11444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baseline="30000" i="0" lang="en-US" sz="9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8</a:t>
            </a:r>
            <a:r>
              <a:rPr b="0" i="0" lang="en-US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https://www.youtube.com/watch?v=0iHD18D072c</a:t>
            </a:r>
            <a:endParaRPr b="0" i="0" sz="9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08" name="Google Shape;508;g31dcf98ffb0_0_2"/>
          <p:cNvSpPr txBox="1"/>
          <p:nvPr/>
        </p:nvSpPr>
        <p:spPr>
          <a:xfrm>
            <a:off x="87275" y="430525"/>
            <a:ext cx="5411400" cy="7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Balanced Binary Tree</a:t>
            </a:r>
            <a:r>
              <a:rPr b="0" i="0" lang="en-US" sz="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: Keeps left and right subtrees </a:t>
            </a:r>
            <a:r>
              <a:rPr b="1" i="0" lang="en-US" sz="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roughly equal in height</a:t>
            </a:r>
            <a:r>
              <a:rPr b="0" i="0" lang="en-US" sz="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, ensuring optimal performance.</a:t>
            </a:r>
            <a:endParaRPr b="0" i="0" sz="8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US" sz="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Skewed Binary Tree</a:t>
            </a:r>
            <a:r>
              <a:rPr b="0" i="0" lang="en-US" sz="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: Almost all nodes have</a:t>
            </a:r>
            <a:r>
              <a:rPr b="1" i="0" lang="en-US" sz="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only one child</a:t>
            </a:r>
            <a:r>
              <a:rPr b="0" i="0" lang="en-US" sz="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, forming a linear structure (like a linked list)</a:t>
            </a:r>
            <a:endParaRPr b="0" i="0" sz="8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136525" lvl="0" marL="45720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Tahoma"/>
              <a:buChar char="●"/>
            </a:pPr>
            <a:r>
              <a:rPr b="0" i="0" lang="en-US" sz="800" u="none" cap="none" strike="noStrike">
                <a:solidFill>
                  <a:srgbClr val="1F1F1F"/>
                </a:solidFill>
                <a:highlight>
                  <a:srgbClr val="FFFFFF"/>
                </a:highlight>
                <a:latin typeface="Tahoma"/>
                <a:ea typeface="Tahoma"/>
                <a:cs typeface="Tahoma"/>
                <a:sym typeface="Tahoma"/>
              </a:rPr>
              <a:t>Problem: A left/right skewed binary tree has </a:t>
            </a:r>
            <a:r>
              <a:rPr b="1" i="0" lang="en-US" sz="800" u="none" cap="none" strike="noStrike">
                <a:solidFill>
                  <a:srgbClr val="1F1F1F"/>
                </a:solidFill>
                <a:highlight>
                  <a:srgbClr val="FFFFFF"/>
                </a:highlight>
                <a:latin typeface="Tahoma"/>
                <a:ea typeface="Tahoma"/>
                <a:cs typeface="Tahoma"/>
                <a:sym typeface="Tahoma"/>
              </a:rPr>
              <a:t>many empty array slots.</a:t>
            </a:r>
            <a:endParaRPr b="1" i="0" sz="800" u="none" cap="none" strike="noStrike">
              <a:solidFill>
                <a:srgbClr val="1F1F1F"/>
              </a:solidFill>
              <a:highlight>
                <a:srgbClr val="FFFFFF"/>
              </a:highlight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509" name="Google Shape;509;g31dcf98ffb0_0_2"/>
          <p:cNvPicPr preferRelativeResize="0"/>
          <p:nvPr/>
        </p:nvPicPr>
        <p:blipFill rotWithShape="1">
          <a:blip r:embed="rId3">
            <a:alphaModFix/>
          </a:blip>
          <a:srcRect b="0" l="0" r="0" t="18599"/>
          <a:stretch/>
        </p:blipFill>
        <p:spPr>
          <a:xfrm>
            <a:off x="2222275" y="1426100"/>
            <a:ext cx="3304975" cy="1306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0" name="Google Shape;510;g31dcf98ffb0_0_2" title="balanced_binary_tree.png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6527" y="1426100"/>
            <a:ext cx="1534650" cy="1250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3212967500f_1_0"/>
          <p:cNvSpPr txBox="1"/>
          <p:nvPr/>
        </p:nvSpPr>
        <p:spPr>
          <a:xfrm>
            <a:off x="918221" y="418188"/>
            <a:ext cx="4342500" cy="1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457200" marR="0" rtl="0" algn="l">
              <a:lnSpc>
                <a:spcPct val="118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Dynamic Representation (Using Linked List)</a:t>
            </a:r>
            <a:endParaRPr b="0" i="0" sz="12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516" name="Google Shape;516;g3212967500f_1_0"/>
          <p:cNvSpPr/>
          <p:nvPr/>
        </p:nvSpPr>
        <p:spPr>
          <a:xfrm>
            <a:off x="139445" y="2946653"/>
            <a:ext cx="1828800" cy="0"/>
          </a:xfrm>
          <a:custGeom>
            <a:rect b="b" l="l" r="r" t="t"/>
            <a:pathLst>
              <a:path extrusionOk="0" h="120000" w="1828800">
                <a:moveTo>
                  <a:pt x="0" y="0"/>
                </a:moveTo>
                <a:lnTo>
                  <a:pt x="1828800" y="0"/>
                </a:lnTo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517" name="Google Shape;517;g3212967500f_1_0"/>
          <p:cNvGraphicFramePr/>
          <p:nvPr/>
        </p:nvGraphicFramePr>
        <p:xfrm>
          <a:off x="139450" y="766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{0D38EF5A-2510-4D32-B3ED-DF749D508748}</a:tableStyleId>
              </a:tblPr>
              <a:tblGrid>
                <a:gridCol w="2611050"/>
                <a:gridCol w="2870475"/>
              </a:tblGrid>
              <a:tr h="297875">
                <a:tc grid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/>
                        <a:t>Binary tree </a:t>
                      </a:r>
                      <a:r>
                        <a:rPr b="1" lang="en-US" sz="1200" u="none" cap="none" strike="noStrike"/>
                        <a:t>Node class</a:t>
                      </a:r>
                      <a:r>
                        <a:rPr lang="en-US" sz="1200" u="none" cap="none" strike="noStrike"/>
                        <a:t> design</a:t>
                      </a:r>
                      <a:endParaRPr sz="1200" u="none" cap="none" strike="noStrike"/>
                    </a:p>
                  </a:txBody>
                  <a:tcPr marT="91425" marB="91425" marR="91425" marL="91425"/>
                </a:tc>
                <a:tc hMerge="1"/>
              </a:tr>
              <a:tr h="2774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>
                          <a:latin typeface="Tahoma"/>
                          <a:ea typeface="Tahoma"/>
                          <a:cs typeface="Tahoma"/>
                          <a:sym typeface="Tahoma"/>
                        </a:rPr>
                        <a:t>Style01</a:t>
                      </a:r>
                      <a:endParaRPr sz="10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Style02</a:t>
                      </a:r>
                      <a:endParaRPr sz="10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-128270" lvl="0" marL="290830" marR="0" rtl="0" algn="l">
                        <a:lnSpc>
                          <a:spcPct val="11666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34669"/>
                        </a:buClr>
                        <a:buSzPts val="900"/>
                        <a:buFont typeface="Tahoma"/>
                        <a:buChar char="•"/>
                      </a:pPr>
                      <a:r>
                        <a:rPr lang="en-US" sz="900" u="none" cap="none" strike="noStrike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a reference to its left child (may be NIL)</a:t>
                      </a:r>
                      <a:endParaRPr sz="900" u="none" cap="none" strike="noStrike">
                        <a:solidFill>
                          <a:schemeClr val="dk1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  <a:p>
                      <a:pPr indent="-128270" lvl="0" marL="290830" marR="0" rtl="0" algn="l">
                        <a:lnSpc>
                          <a:spcPct val="11666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34669"/>
                        </a:buClr>
                        <a:buSzPts val="900"/>
                        <a:buFont typeface="Tahoma"/>
                        <a:buChar char="•"/>
                      </a:pPr>
                      <a:r>
                        <a:rPr lang="en-US" sz="900" u="none" cap="none" strike="noStrike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a reference to its right child (may be NIL)</a:t>
                      </a:r>
                      <a:endParaRPr sz="900" u="none" cap="none" strike="noStrike">
                        <a:solidFill>
                          <a:schemeClr val="dk1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  <a:p>
                      <a:pPr indent="-127635" lvl="0" marL="290195" marR="0" rtl="0" algn="l">
                        <a:lnSpc>
                          <a:spcPct val="11833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34669"/>
                        </a:buClr>
                        <a:buSzPts val="900"/>
                        <a:buFont typeface="Tahoma"/>
                        <a:buChar char="•"/>
                      </a:pPr>
                      <a:r>
                        <a:rPr lang="en-US" sz="900" u="none" cap="none" strike="noStrike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a key/value</a:t>
                      </a:r>
                      <a:endParaRPr sz="9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-128270" lvl="0" marL="290830" marR="0" rtl="0" algn="l">
                        <a:lnSpc>
                          <a:spcPct val="11708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34669"/>
                        </a:buClr>
                        <a:buSzPts val="900"/>
                        <a:buFont typeface="Tahoma"/>
                        <a:buChar char="•"/>
                      </a:pPr>
                      <a:r>
                        <a:rPr b="1" lang="en-US" sz="900" u="none" cap="none" strike="noStrike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a reference to its parent (NIL for root)</a:t>
                      </a:r>
                      <a:endParaRPr b="1" sz="900" u="none" cap="none" strike="noStrike">
                        <a:solidFill>
                          <a:schemeClr val="dk1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  <a:p>
                      <a:pPr indent="-128270" lvl="0" marL="290830" marR="0" rtl="0" algn="l">
                        <a:lnSpc>
                          <a:spcPct val="11666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34669"/>
                        </a:buClr>
                        <a:buSzPts val="900"/>
                        <a:buFont typeface="Tahoma"/>
                        <a:buChar char="•"/>
                      </a:pPr>
                      <a:r>
                        <a:rPr lang="en-US" sz="900" u="none" cap="none" strike="noStrike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a reference to its left child (may be NIL)</a:t>
                      </a:r>
                      <a:endParaRPr sz="900" u="none" cap="none" strike="noStrike">
                        <a:solidFill>
                          <a:schemeClr val="dk1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  <a:p>
                      <a:pPr indent="-128270" lvl="0" marL="290830" marR="0" rtl="0" algn="l">
                        <a:lnSpc>
                          <a:spcPct val="11666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34669"/>
                        </a:buClr>
                        <a:buSzPts val="900"/>
                        <a:buFont typeface="Tahoma"/>
                        <a:buChar char="•"/>
                      </a:pPr>
                      <a:r>
                        <a:rPr lang="en-US" sz="900" u="none" cap="none" strike="noStrike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a reference to its right child (may be NIL)</a:t>
                      </a:r>
                      <a:endParaRPr sz="900" u="none" cap="none" strike="noStrike">
                        <a:solidFill>
                          <a:schemeClr val="dk1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  <a:p>
                      <a:pPr indent="-127635" lvl="0" marL="290195" marR="0" rtl="0" algn="l">
                        <a:lnSpc>
                          <a:spcPct val="11833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34669"/>
                        </a:buClr>
                        <a:buSzPts val="900"/>
                        <a:buFont typeface="Tahoma"/>
                        <a:buChar char="•"/>
                      </a:pPr>
                      <a:r>
                        <a:rPr lang="en-US" sz="900" u="none" cap="none" strike="noStrike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a key/value</a:t>
                      </a:r>
                      <a:endParaRPr sz="9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31d00b2da0a_0_0"/>
          <p:cNvSpPr txBox="1"/>
          <p:nvPr/>
        </p:nvSpPr>
        <p:spPr>
          <a:xfrm>
            <a:off x="860371" y="233113"/>
            <a:ext cx="4342500" cy="1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457200" marR="0" rtl="0" algn="l">
              <a:lnSpc>
                <a:spcPct val="118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Dynamic Representation (Using Linked List) (style1)</a:t>
            </a:r>
            <a:endParaRPr b="0" i="0" sz="12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523" name="Google Shape;523;g31d00b2da0a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15200" y="680125"/>
            <a:ext cx="3567175" cy="21012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524" name="Google Shape;524;g31d00b2da0a_0_0"/>
          <p:cNvGraphicFramePr/>
          <p:nvPr/>
        </p:nvGraphicFramePr>
        <p:xfrm>
          <a:off x="87275" y="9307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{0D38EF5A-2510-4D32-B3ED-DF749D508748}</a:tableStyleId>
              </a:tblPr>
              <a:tblGrid>
                <a:gridCol w="1880975"/>
              </a:tblGrid>
              <a:tr h="2774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en-US" sz="900" u="none" cap="none" strike="noStrike">
                          <a:latin typeface="Tahoma"/>
                          <a:ea typeface="Tahoma"/>
                          <a:cs typeface="Tahoma"/>
                          <a:sym typeface="Tahoma"/>
                        </a:rPr>
                        <a:t>Node class structure (style 1)</a:t>
                      </a:r>
                      <a:endParaRPr b="1" sz="9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-114300" lvl="0" marL="114300" marR="0" rtl="0" algn="l">
                        <a:lnSpc>
                          <a:spcPct val="11666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Tahoma"/>
                        <a:buChar char="●"/>
                      </a:pPr>
                      <a:r>
                        <a:rPr lang="en-US" sz="900" u="none" cap="none" strike="noStrike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a reference to its left child</a:t>
                      </a:r>
                      <a:endParaRPr sz="900" u="none" cap="none" strike="noStrike">
                        <a:solidFill>
                          <a:schemeClr val="dk1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  <a:p>
                      <a:pPr indent="-114300" lvl="0" marL="114300" marR="0" rtl="0" algn="l">
                        <a:lnSpc>
                          <a:spcPct val="11666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Tahoma"/>
                        <a:buChar char="●"/>
                      </a:pPr>
                      <a:r>
                        <a:rPr lang="en-US" sz="900" u="none" cap="none" strike="noStrike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a reference to its right child</a:t>
                      </a:r>
                      <a:endParaRPr sz="900" u="none" cap="none" strike="noStrike">
                        <a:solidFill>
                          <a:schemeClr val="dk1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  <a:p>
                      <a:pPr indent="-114300" lvl="0" marL="114300" marR="0" rtl="0" algn="l">
                        <a:lnSpc>
                          <a:spcPct val="11666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Tahoma"/>
                        <a:buChar char="●"/>
                      </a:pPr>
                      <a:r>
                        <a:rPr lang="en-US" sz="900" u="none" cap="none" strike="noStrike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a key/value</a:t>
                      </a:r>
                      <a:endParaRPr sz="9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666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b="1" lang="en-US" sz="900" u="none" cap="none" strike="noStrike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Traversal:</a:t>
                      </a:r>
                      <a:endParaRPr b="1" sz="900" u="none" cap="none" strike="noStrike">
                        <a:solidFill>
                          <a:schemeClr val="dk1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  <a:p>
                      <a:pPr indent="0" lvl="0" marL="0" marR="0" rtl="0" algn="l">
                        <a:lnSpc>
                          <a:spcPct val="11666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• Only downward (left/right)</a:t>
                      </a:r>
                      <a:endParaRPr sz="900" u="none" cap="none" strike="noStrike">
                        <a:solidFill>
                          <a:schemeClr val="dk1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  <a:p>
                      <a:pPr indent="0" lvl="0" marL="0" marR="0" rtl="0" algn="l">
                        <a:lnSpc>
                          <a:spcPct val="11666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-US" sz="900" u="none" cap="none" strike="noStrike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• No upward path to root</a:t>
                      </a:r>
                      <a:endParaRPr sz="900" u="none" cap="none" strike="noStrike">
                        <a:solidFill>
                          <a:schemeClr val="dk1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525" name="Google Shape;525;g31d00b2da0a_0_0"/>
          <p:cNvSpPr txBox="1"/>
          <p:nvPr/>
        </p:nvSpPr>
        <p:spPr>
          <a:xfrm>
            <a:off x="87275" y="2781400"/>
            <a:ext cx="5509500" cy="3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50800" marR="0" rtl="0" algn="l">
              <a:lnSpc>
                <a:spcPct val="1158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Image:</a:t>
            </a:r>
            <a:r>
              <a:rPr b="0" baseline="30000" i="0" lang="en-US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8</a:t>
            </a:r>
            <a:endParaRPr b="0" baseline="30000" i="0" sz="12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215265" marR="0" rtl="0" algn="l">
              <a:lnSpc>
                <a:spcPct val="11444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baseline="30000" i="0" lang="en-US" sz="9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8</a:t>
            </a:r>
            <a:r>
              <a:rPr b="0" i="0" lang="en-US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Cormen, Leiserson, Rivest, Stein. Introduction to Algorithms, 3rd edition, MIT Press, 2009</a:t>
            </a:r>
            <a:endParaRPr b="0" i="0" sz="9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31d6baea2bf_0_10"/>
          <p:cNvSpPr txBox="1"/>
          <p:nvPr/>
        </p:nvSpPr>
        <p:spPr>
          <a:xfrm>
            <a:off x="860371" y="233113"/>
            <a:ext cx="4342500" cy="1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457200" marR="0" rtl="0" algn="l">
              <a:lnSpc>
                <a:spcPct val="1183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Dynamic Representation (Using Linked List) (style2)</a:t>
            </a:r>
            <a:endParaRPr b="0" i="0" sz="12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531" name="Google Shape;531;g31d6baea2bf_0_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65157" y="708251"/>
            <a:ext cx="3217369" cy="1778075"/>
          </a:xfrm>
          <a:prstGeom prst="rect">
            <a:avLst/>
          </a:prstGeom>
          <a:noFill/>
          <a:ln>
            <a:noFill/>
          </a:ln>
        </p:spPr>
      </p:pic>
      <p:sp>
        <p:nvSpPr>
          <p:cNvPr id="532" name="Google Shape;532;g31d6baea2bf_0_10"/>
          <p:cNvSpPr/>
          <p:nvPr/>
        </p:nvSpPr>
        <p:spPr>
          <a:xfrm>
            <a:off x="139445" y="2946653"/>
            <a:ext cx="1828800" cy="0"/>
          </a:xfrm>
          <a:custGeom>
            <a:rect b="b" l="l" r="r" t="t"/>
            <a:pathLst>
              <a:path extrusionOk="0" h="120000" w="1828800">
                <a:moveTo>
                  <a:pt x="0" y="0"/>
                </a:moveTo>
                <a:lnTo>
                  <a:pt x="1828800" y="0"/>
                </a:lnTo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3" name="Google Shape;533;g31d6baea2bf_0_10"/>
          <p:cNvSpPr txBox="1"/>
          <p:nvPr/>
        </p:nvSpPr>
        <p:spPr>
          <a:xfrm>
            <a:off x="87275" y="2781400"/>
            <a:ext cx="5509500" cy="3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50800" marR="0" rtl="0" algn="l">
              <a:lnSpc>
                <a:spcPct val="1158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Image:</a:t>
            </a:r>
            <a:r>
              <a:rPr b="0" baseline="30000" i="0" lang="en-US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8</a:t>
            </a:r>
            <a:endParaRPr b="0" baseline="30000" i="0" sz="12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215265" marR="0" rtl="0" algn="l">
              <a:lnSpc>
                <a:spcPct val="11444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baseline="30000" i="0" lang="en-US" sz="9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8</a:t>
            </a:r>
            <a:r>
              <a:rPr b="0" i="0" lang="en-US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Cormen, Leiserson, Rivest, Stein. Introduction to Algorithms, 3rd edition, MIT Press, 2009</a:t>
            </a:r>
            <a:endParaRPr b="0" i="0" sz="9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aphicFrame>
        <p:nvGraphicFramePr>
          <p:cNvPr id="534" name="Google Shape;534;g31d6baea2bf_0_10"/>
          <p:cNvGraphicFramePr/>
          <p:nvPr/>
        </p:nvGraphicFramePr>
        <p:xfrm>
          <a:off x="87275" y="708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{0D38EF5A-2510-4D32-B3ED-DF749D508748}</a:tableStyleId>
              </a:tblPr>
              <a:tblGrid>
                <a:gridCol w="1880975"/>
              </a:tblGrid>
              <a:tr h="2774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1" lang="en-US" sz="900" u="none" cap="none" strike="noStrike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Node class structure (style 2)</a:t>
                      </a:r>
                      <a:endParaRPr b="1" sz="9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-114300" lvl="0" marL="114300" marR="0" rtl="0" algn="l">
                        <a:lnSpc>
                          <a:spcPct val="11666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Tahoma"/>
                        <a:buChar char="●"/>
                      </a:pPr>
                      <a:r>
                        <a:rPr b="1" lang="en-US" sz="900" u="none" cap="none" strike="noStrike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a reference to its parent </a:t>
                      </a:r>
                      <a:endParaRPr b="1" sz="900" u="none" cap="none" strike="noStrike">
                        <a:solidFill>
                          <a:schemeClr val="dk1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  <a:p>
                      <a:pPr indent="-114300" lvl="0" marL="114300" marR="0" rtl="0" algn="l">
                        <a:lnSpc>
                          <a:spcPct val="11666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Tahoma"/>
                        <a:buChar char="●"/>
                      </a:pPr>
                      <a:r>
                        <a:rPr lang="en-US" sz="900" u="none" cap="none" strike="noStrike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a reference to its left child</a:t>
                      </a:r>
                      <a:endParaRPr sz="900" u="none" cap="none" strike="noStrike">
                        <a:solidFill>
                          <a:schemeClr val="dk1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  <a:p>
                      <a:pPr indent="-114300" lvl="0" marL="114300" marR="0" rtl="0" algn="l">
                        <a:lnSpc>
                          <a:spcPct val="11666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Tahoma"/>
                        <a:buChar char="●"/>
                      </a:pPr>
                      <a:r>
                        <a:rPr lang="en-US" sz="900" u="none" cap="none" strike="noStrike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a reference to its right child</a:t>
                      </a:r>
                      <a:endParaRPr sz="900" u="none" cap="none" strike="noStrike">
                        <a:solidFill>
                          <a:schemeClr val="dk1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  <a:p>
                      <a:pPr indent="-114300" lvl="0" marL="114300" marR="0" rtl="0" algn="l">
                        <a:lnSpc>
                          <a:spcPct val="11666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Tahoma"/>
                        <a:buChar char="●"/>
                      </a:pPr>
                      <a:r>
                        <a:rPr lang="en-US" sz="900" u="none" cap="none" strike="noStrike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a key/value</a:t>
                      </a:r>
                      <a:endParaRPr sz="9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666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b="1" lang="en-US" sz="800" u="none" cap="none" strike="noStrike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Traversal</a:t>
                      </a:r>
                      <a:r>
                        <a:rPr lang="en-US" sz="800" u="none" cap="none" strike="noStrike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:</a:t>
                      </a:r>
                      <a:endParaRPr sz="800" u="none" cap="none" strike="noStrike">
                        <a:solidFill>
                          <a:schemeClr val="dk1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  <a:p>
                      <a:pPr indent="-279400" lvl="0" marL="457200" marR="0" rtl="0" algn="l">
                        <a:lnSpc>
                          <a:spcPct val="11666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Tahoma"/>
                        <a:buChar char="●"/>
                      </a:pPr>
                      <a:r>
                        <a:rPr lang="en-US" sz="800" u="none" cap="none" strike="noStrike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Downward (left/right)</a:t>
                      </a:r>
                      <a:endParaRPr sz="800" u="none" cap="none" strike="noStrike">
                        <a:solidFill>
                          <a:schemeClr val="dk1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  <a:p>
                      <a:pPr indent="-279400" lvl="0" marL="457200" marR="0" rtl="0" algn="l">
                        <a:lnSpc>
                          <a:spcPct val="116666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800"/>
                        <a:buFont typeface="Tahoma"/>
                        <a:buChar char="●"/>
                      </a:pPr>
                      <a:r>
                        <a:rPr lang="en-US" sz="800" u="none" cap="none" strike="noStrike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Upward to root via parent</a:t>
                      </a:r>
                      <a:endParaRPr sz="800" u="none" cap="none" strike="noStrike">
                        <a:solidFill>
                          <a:schemeClr val="dk1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5"/>
          <p:cNvSpPr txBox="1"/>
          <p:nvPr>
            <p:ph type="title"/>
          </p:nvPr>
        </p:nvSpPr>
        <p:spPr>
          <a:xfrm>
            <a:off x="2102100" y="154500"/>
            <a:ext cx="1783200" cy="2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Trees and forests</a:t>
            </a:r>
            <a:endParaRPr/>
          </a:p>
        </p:txBody>
      </p:sp>
      <p:sp>
        <p:nvSpPr>
          <p:cNvPr id="112" name="Google Shape;112;p5"/>
          <p:cNvSpPr txBox="1"/>
          <p:nvPr/>
        </p:nvSpPr>
        <p:spPr>
          <a:xfrm>
            <a:off x="130860" y="3104757"/>
            <a:ext cx="837565" cy="1174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sng" cap="none" strike="noStrike">
                <a:solidFill>
                  <a:srgbClr val="0000FF"/>
                </a:solidFill>
                <a:latin typeface="Tahoma"/>
                <a:ea typeface="Tahoma"/>
                <a:cs typeface="Tahoma"/>
                <a:sym typeface="Tahoma"/>
                <a:hlinkClick action="ppaction://hlinksldjump"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Trees Ch B.5, 10.4, 12.1</a:t>
            </a:r>
            <a:endParaRPr b="0" i="0" sz="6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13" name="Google Shape;113;p5"/>
          <p:cNvSpPr txBox="1"/>
          <p:nvPr/>
        </p:nvSpPr>
        <p:spPr>
          <a:xfrm>
            <a:off x="256743" y="565480"/>
            <a:ext cx="52179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-140335" lvl="0" marL="15938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4669"/>
              </a:buClr>
              <a:buSzPts val="1100"/>
              <a:buFont typeface="Arial"/>
              <a:buChar char="•"/>
            </a:pPr>
            <a:r>
              <a:rPr b="0" i="0" lang="en-US" sz="11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Trees are </a:t>
            </a:r>
            <a:r>
              <a:rPr b="1" i="0" lang="en-US" sz="11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graphs</a:t>
            </a:r>
            <a:r>
              <a:rPr b="0" i="0" lang="en-US" sz="11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 with </a:t>
            </a:r>
            <a:r>
              <a:rPr b="1" i="0" lang="en-US" sz="11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special properties</a:t>
            </a:r>
            <a:endParaRPr b="1" i="0" sz="11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140970" lvl="0" marL="160020" marR="0" rtl="0" algn="l">
              <a:lnSpc>
                <a:spcPct val="100000"/>
              </a:lnSpc>
              <a:spcBef>
                <a:spcPts val="190"/>
              </a:spcBef>
              <a:spcAft>
                <a:spcPts val="0"/>
              </a:spcAft>
              <a:buClr>
                <a:srgbClr val="334669"/>
              </a:buClr>
              <a:buSzPts val="1100"/>
              <a:buFont typeface="Arial"/>
              <a:buChar char="•"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Tree is a </a:t>
            </a:r>
            <a:r>
              <a:rPr b="1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non-linear data structure</a:t>
            </a: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that allows us to</a:t>
            </a:r>
            <a:r>
              <a:rPr b="0" i="0" lang="en-US" sz="1100" u="none" cap="none" strike="noStrike">
                <a:solidFill>
                  <a:srgbClr val="990000"/>
                </a:solidFill>
                <a:latin typeface="Arial"/>
                <a:ea typeface="Arial"/>
                <a:cs typeface="Arial"/>
                <a:sym typeface="Arial"/>
              </a:rPr>
              <a:t> organize, access and update</a:t>
            </a: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11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data efficiently</a:t>
            </a: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by representing </a:t>
            </a:r>
            <a:r>
              <a:rPr b="1" i="0" lang="en-US" sz="1100" u="sng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non-linear data in </a:t>
            </a:r>
            <a:r>
              <a:rPr b="1" i="0" lang="en-US" sz="1100" u="sng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a form of hierarchy.</a:t>
            </a:r>
            <a:endParaRPr b="1" i="0" sz="1100" u="sng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40970" lvl="0" marL="160020" marR="0" rtl="0" algn="l">
              <a:lnSpc>
                <a:spcPct val="100000"/>
              </a:lnSpc>
              <a:spcBef>
                <a:spcPts val="190"/>
              </a:spcBef>
              <a:spcAft>
                <a:spcPts val="0"/>
              </a:spcAft>
              <a:buClr>
                <a:srgbClr val="334669"/>
              </a:buClr>
              <a:buSzPts val="1100"/>
              <a:buFont typeface="Arial"/>
              <a:buChar char="•"/>
            </a:pPr>
            <a:r>
              <a:rPr b="0" i="0" lang="en-US" sz="11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A graph that contains a </a:t>
            </a:r>
            <a:r>
              <a:rPr b="1" i="0" lang="en-US" sz="11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cycle</a:t>
            </a:r>
            <a:r>
              <a:rPr b="0" i="0" lang="en-US" sz="11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 is </a:t>
            </a:r>
            <a:r>
              <a:rPr b="0" i="0" lang="en-US" sz="1100" u="sng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never a tree</a:t>
            </a:r>
            <a:endParaRPr b="1" i="0" sz="12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114" name="Google Shape;114;p5" title="tree.png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79975" y="1440250"/>
            <a:ext cx="3050900" cy="1322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5"/>
          <p:cNvSpPr txBox="1"/>
          <p:nvPr/>
        </p:nvSpPr>
        <p:spPr>
          <a:xfrm>
            <a:off x="300800" y="2958775"/>
            <a:ext cx="4089600" cy="1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16" name="Google Shape;116;p5"/>
          <p:cNvSpPr txBox="1"/>
          <p:nvPr/>
        </p:nvSpPr>
        <p:spPr>
          <a:xfrm>
            <a:off x="331425" y="2762850"/>
            <a:ext cx="4720500" cy="2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38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Image: https://sites.ualberta.ca/~rosanna/books/PDSA/chapter8/tree.html</a:t>
            </a:r>
            <a:endParaRPr b="0" i="0" sz="10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14"/>
          <p:cNvSpPr txBox="1"/>
          <p:nvPr>
            <p:ph type="title"/>
          </p:nvPr>
        </p:nvSpPr>
        <p:spPr>
          <a:xfrm>
            <a:off x="1865650" y="157725"/>
            <a:ext cx="23265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Navigating trees</a:t>
            </a:r>
            <a:endParaRPr/>
          </a:p>
        </p:txBody>
      </p:sp>
      <p:sp>
        <p:nvSpPr>
          <p:cNvPr id="540" name="Google Shape;540;p14"/>
          <p:cNvSpPr txBox="1"/>
          <p:nvPr/>
        </p:nvSpPr>
        <p:spPr>
          <a:xfrm>
            <a:off x="130845" y="3104750"/>
            <a:ext cx="1320600" cy="1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sng" cap="none" strike="noStrike">
                <a:solidFill>
                  <a:srgbClr val="0000FF"/>
                </a:solidFill>
                <a:latin typeface="Tahoma"/>
                <a:ea typeface="Tahoma"/>
                <a:cs typeface="Tahoma"/>
                <a:sym typeface="Tahoma"/>
              </a:rPr>
              <a:t>Representing rooted trees</a:t>
            </a:r>
            <a:endParaRPr b="0" i="0" sz="6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541" name="Google Shape;541;p14"/>
          <p:cNvSpPr txBox="1"/>
          <p:nvPr/>
        </p:nvSpPr>
        <p:spPr>
          <a:xfrm>
            <a:off x="366950" y="759175"/>
            <a:ext cx="5031900" cy="172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Requirements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47320" lvl="0" marL="290830" marR="0" rtl="0" algn="l">
              <a:lnSpc>
                <a:spcPct val="100000"/>
              </a:lnSpc>
              <a:spcBef>
                <a:spcPts val="325"/>
              </a:spcBef>
              <a:spcAft>
                <a:spcPts val="0"/>
              </a:spcAft>
              <a:buClr>
                <a:srgbClr val="334669"/>
              </a:buClr>
              <a:buSzPts val="1200"/>
              <a:buFont typeface="Arial"/>
              <a:buChar char="•"/>
            </a:pPr>
            <a:r>
              <a:rPr b="1" i="0" lang="en-US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Each tree</a:t>
            </a:r>
            <a:r>
              <a:rPr b="0" i="0" lang="en-US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 has exactly</a:t>
            </a:r>
            <a:r>
              <a:rPr b="1" i="0" lang="en-US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 one root</a:t>
            </a:r>
            <a:endParaRPr b="1" i="0" sz="12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147320" lvl="0" marL="290830" marR="0" rtl="0" algn="l">
              <a:lnSpc>
                <a:spcPct val="100000"/>
              </a:lnSpc>
              <a:spcBef>
                <a:spcPts val="305"/>
              </a:spcBef>
              <a:spcAft>
                <a:spcPts val="0"/>
              </a:spcAft>
              <a:buClr>
                <a:srgbClr val="334669"/>
              </a:buClr>
              <a:buSzPts val="1200"/>
              <a:buFont typeface="Arial"/>
              <a:buChar char="•"/>
            </a:pPr>
            <a:r>
              <a:rPr b="0" i="0" lang="en-US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Each node of the tree has exactly </a:t>
            </a:r>
            <a:r>
              <a:rPr b="1" i="0" lang="en-US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one parent </a:t>
            </a:r>
            <a:r>
              <a:rPr b="0" i="0" lang="en-US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(</a:t>
            </a:r>
            <a:r>
              <a:rPr b="1" i="0" lang="en-US" sz="1200" u="none" cap="none" strike="noStrike">
                <a:solidFill>
                  <a:srgbClr val="CC0000"/>
                </a:solidFill>
                <a:latin typeface="Tahoma"/>
                <a:ea typeface="Tahoma"/>
                <a:cs typeface="Tahoma"/>
                <a:sym typeface="Tahoma"/>
              </a:rPr>
              <a:t>except root, which has no parent)</a:t>
            </a:r>
            <a:endParaRPr b="1" i="0" sz="1200" u="none" cap="none" strike="noStrike">
              <a:solidFill>
                <a:srgbClr val="CC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147320" lvl="0" marL="29083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34669"/>
              </a:buClr>
              <a:buSzPts val="1200"/>
              <a:buFont typeface="Arial"/>
              <a:buChar char="•"/>
            </a:pPr>
            <a:r>
              <a:rPr b="0" i="0" lang="en-US" sz="1200" u="sng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Starting from the root, there is </a:t>
            </a:r>
            <a:r>
              <a:rPr b="1" i="0" lang="en-US" sz="1200" u="sng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(at least) one way</a:t>
            </a:r>
            <a:r>
              <a:rPr b="0" i="0" lang="en-US" sz="1200" u="sng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 to reach each node in a tree</a:t>
            </a:r>
            <a:endParaRPr b="0" i="0" sz="1200" u="sng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146685" lvl="0" marL="290195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34669"/>
              </a:buClr>
              <a:buSzPts val="1200"/>
              <a:buFont typeface="Arial"/>
              <a:buChar char="•"/>
            </a:pPr>
            <a:r>
              <a:rPr b="0" i="0" lang="en-US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The </a:t>
            </a:r>
            <a:r>
              <a:rPr b="1" i="0" lang="en-US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root</a:t>
            </a:r>
            <a:r>
              <a:rPr b="0" i="0" lang="en-US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 of the tree can be </a:t>
            </a:r>
            <a:r>
              <a:rPr b="1" i="0" lang="en-US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reached from any node</a:t>
            </a:r>
            <a:endParaRPr b="1" i="0" sz="12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29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31f31d0a28d_0_180"/>
          <p:cNvSpPr txBox="1"/>
          <p:nvPr>
            <p:ph type="title"/>
          </p:nvPr>
        </p:nvSpPr>
        <p:spPr>
          <a:xfrm>
            <a:off x="1331123" y="94225"/>
            <a:ext cx="2726400" cy="30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9900">
            <a:spAutoFit/>
          </a:bodyPr>
          <a:lstStyle/>
          <a:p>
            <a:pPr indent="0" lvl="0" marL="53467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 sz="1400">
                <a:solidFill>
                  <a:srgbClr val="394663"/>
                </a:solidFill>
                <a:latin typeface="Trebuchet MS"/>
                <a:ea typeface="Trebuchet MS"/>
                <a:cs typeface="Trebuchet MS"/>
                <a:sym typeface="Trebuchet MS"/>
              </a:rPr>
              <a:t>Tree Traversal </a:t>
            </a:r>
            <a:endParaRPr sz="14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47" name="Google Shape;547;g31f31d0a28d_0_180"/>
          <p:cNvSpPr txBox="1"/>
          <p:nvPr>
            <p:ph idx="1" type="body"/>
          </p:nvPr>
        </p:nvSpPr>
        <p:spPr>
          <a:xfrm>
            <a:off x="208950" y="442850"/>
            <a:ext cx="5375400" cy="20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-78740" lvl="0" marL="10413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</a:pPr>
            <a:r>
              <a:rPr lang="en-US" sz="1000"/>
              <a:t>For </a:t>
            </a:r>
            <a:r>
              <a:rPr b="1" lang="en-US" sz="1000"/>
              <a:t>Inorder</a:t>
            </a:r>
            <a:r>
              <a:rPr lang="en-US" sz="1000"/>
              <a:t>, you traverse from the </a:t>
            </a:r>
            <a:r>
              <a:rPr b="1" lang="en-US" sz="1000"/>
              <a:t>left subtree</a:t>
            </a:r>
            <a:r>
              <a:rPr lang="en-US" sz="1000"/>
              <a:t> to the </a:t>
            </a:r>
            <a:r>
              <a:rPr b="1" lang="en-US" sz="1000"/>
              <a:t>root</a:t>
            </a:r>
            <a:r>
              <a:rPr lang="en-US" sz="1000"/>
              <a:t> then to the </a:t>
            </a:r>
            <a:r>
              <a:rPr b="1" lang="en-US" sz="1000"/>
              <a:t>right subtree</a:t>
            </a:r>
            <a:r>
              <a:rPr lang="en-US" sz="1000"/>
              <a:t>.</a:t>
            </a:r>
            <a:endParaRPr sz="1000"/>
          </a:p>
          <a:p>
            <a:pPr indent="-78740" lvl="0" marL="10413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</a:pPr>
            <a:r>
              <a:rPr lang="en-US" sz="1000"/>
              <a:t>For </a:t>
            </a:r>
            <a:r>
              <a:rPr b="1" lang="en-US" sz="1000"/>
              <a:t>Preorder</a:t>
            </a:r>
            <a:r>
              <a:rPr lang="en-US" sz="1000"/>
              <a:t>, you traverse from the </a:t>
            </a:r>
            <a:r>
              <a:rPr b="1" lang="en-US" sz="1000"/>
              <a:t>root</a:t>
            </a:r>
            <a:r>
              <a:rPr lang="en-US" sz="1000"/>
              <a:t> to the </a:t>
            </a:r>
            <a:r>
              <a:rPr b="1" lang="en-US" sz="1000"/>
              <a:t>left subtree</a:t>
            </a:r>
            <a:r>
              <a:rPr lang="en-US" sz="1000"/>
              <a:t> then to the </a:t>
            </a:r>
            <a:r>
              <a:rPr b="1" lang="en-US" sz="1000"/>
              <a:t>right subtree</a:t>
            </a:r>
            <a:r>
              <a:rPr lang="en-US" sz="1000"/>
              <a:t>.</a:t>
            </a:r>
            <a:endParaRPr sz="1000"/>
          </a:p>
          <a:p>
            <a:pPr indent="-78740" lvl="0" marL="10413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</a:pPr>
            <a:r>
              <a:rPr lang="en-US" sz="1000"/>
              <a:t>For </a:t>
            </a:r>
            <a:r>
              <a:rPr b="1" lang="en-US" sz="1000"/>
              <a:t>Post order</a:t>
            </a:r>
            <a:r>
              <a:rPr lang="en-US" sz="1000"/>
              <a:t>, you traverse from the </a:t>
            </a:r>
            <a:r>
              <a:rPr b="1" lang="en-US" sz="1000"/>
              <a:t>left subtree</a:t>
            </a:r>
            <a:r>
              <a:rPr lang="en-US" sz="1000"/>
              <a:t> to the </a:t>
            </a:r>
            <a:r>
              <a:rPr b="1" lang="en-US" sz="1000"/>
              <a:t>right subtree</a:t>
            </a:r>
            <a:r>
              <a:rPr lang="en-US" sz="1000"/>
              <a:t> then to the </a:t>
            </a:r>
            <a:r>
              <a:rPr b="1" lang="en-US" sz="1000"/>
              <a:t>root</a:t>
            </a:r>
            <a:r>
              <a:rPr lang="en-US" sz="1000"/>
              <a:t>.</a:t>
            </a:r>
            <a:br>
              <a:rPr lang="en-US" sz="1000"/>
            </a:br>
            <a:br>
              <a:rPr lang="en-US" sz="1000"/>
            </a:br>
            <a:endParaRPr sz="1000"/>
          </a:p>
          <a:p>
            <a:pPr indent="0" lvl="0" marL="15240" marR="1632106" rtl="0" algn="l">
              <a:lnSpc>
                <a:spcPct val="97000"/>
              </a:lnSpc>
              <a:spcBef>
                <a:spcPts val="405"/>
              </a:spcBef>
              <a:spcAft>
                <a:spcPts val="0"/>
              </a:spcAft>
              <a:buSzPts val="1400"/>
              <a:buNone/>
            </a:pPr>
            <a:r>
              <a:rPr b="1" lang="en-US" sz="1000"/>
              <a:t>Inorder </a:t>
            </a:r>
            <a:r>
              <a:rPr lang="en-US" sz="1000"/>
              <a:t>=&gt; Left, </a:t>
            </a:r>
            <a:r>
              <a:rPr b="1" lang="en-US" sz="1000"/>
              <a:t>Root,</a:t>
            </a:r>
            <a:r>
              <a:rPr lang="en-US" sz="1000"/>
              <a:t> Right. </a:t>
            </a:r>
            <a:br>
              <a:rPr lang="en-US" sz="1000"/>
            </a:br>
            <a:r>
              <a:rPr b="1" lang="en-US" sz="1000"/>
              <a:t>Preorder </a:t>
            </a:r>
            <a:r>
              <a:rPr lang="en-US" sz="1000"/>
              <a:t>=&gt;</a:t>
            </a:r>
            <a:r>
              <a:rPr b="1" lang="en-US" sz="1000"/>
              <a:t> Root, </a:t>
            </a:r>
            <a:r>
              <a:rPr lang="en-US" sz="1000"/>
              <a:t>Left,Right.</a:t>
            </a:r>
            <a:br>
              <a:rPr lang="en-US" sz="1000"/>
            </a:br>
            <a:r>
              <a:rPr b="1" lang="en-US" sz="1000"/>
              <a:t>Post order </a:t>
            </a:r>
            <a:r>
              <a:rPr lang="en-US" sz="1000"/>
              <a:t>=&gt; Left, Right, </a:t>
            </a:r>
            <a:r>
              <a:rPr b="1" lang="en-US" sz="1000"/>
              <a:t>Root.</a:t>
            </a:r>
            <a:br>
              <a:rPr lang="en-US" sz="1800">
                <a:latin typeface="Calibri"/>
                <a:ea typeface="Calibri"/>
                <a:cs typeface="Calibri"/>
                <a:sym typeface="Calibri"/>
              </a:rPr>
            </a:br>
            <a:br>
              <a:rPr lang="en-US" sz="1800">
                <a:latin typeface="Calibri"/>
                <a:ea typeface="Calibri"/>
                <a:cs typeface="Calibri"/>
                <a:sym typeface="Calibri"/>
              </a:rPr>
            </a:br>
            <a:br>
              <a:rPr lang="en-US" sz="1800">
                <a:latin typeface="Calibri"/>
                <a:ea typeface="Calibri"/>
                <a:cs typeface="Calibri"/>
                <a:sym typeface="Calibri"/>
              </a:rPr>
            </a:b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8" name="Google Shape;548;g31f31d0a28d_0_180"/>
          <p:cNvSpPr txBox="1"/>
          <p:nvPr/>
        </p:nvSpPr>
        <p:spPr>
          <a:xfrm>
            <a:off x="130860" y="3109223"/>
            <a:ext cx="788700" cy="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sng" cap="none" strike="noStrike">
                <a:solidFill>
                  <a:srgbClr val="0000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Binary trees Ch 12.2–3</a:t>
            </a:r>
            <a:endParaRPr b="0" i="0" sz="6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31f334dfcb5_0_152"/>
          <p:cNvSpPr txBox="1"/>
          <p:nvPr>
            <p:ph type="title"/>
          </p:nvPr>
        </p:nvSpPr>
        <p:spPr>
          <a:xfrm>
            <a:off x="1331123" y="94225"/>
            <a:ext cx="2726400" cy="30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9900">
            <a:spAutoFit/>
          </a:bodyPr>
          <a:lstStyle/>
          <a:p>
            <a:pPr indent="0" lvl="0" marL="53467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 sz="1400">
                <a:solidFill>
                  <a:srgbClr val="394663"/>
                </a:solidFill>
                <a:latin typeface="Trebuchet MS"/>
                <a:ea typeface="Trebuchet MS"/>
                <a:cs typeface="Trebuchet MS"/>
                <a:sym typeface="Trebuchet MS"/>
              </a:rPr>
              <a:t>Tree Traversal (In order)</a:t>
            </a:r>
            <a:endParaRPr sz="14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54" name="Google Shape;554;g31f334dfcb5_0_152"/>
          <p:cNvSpPr txBox="1"/>
          <p:nvPr>
            <p:ph idx="1" type="body"/>
          </p:nvPr>
        </p:nvSpPr>
        <p:spPr>
          <a:xfrm>
            <a:off x="85600" y="442838"/>
            <a:ext cx="5680200" cy="19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-85089" lvl="0" marL="10413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lang="en-US" sz="1100"/>
              <a:t>For </a:t>
            </a:r>
            <a:r>
              <a:rPr b="1" lang="en-US" sz="1100">
                <a:latin typeface="Tahoma"/>
                <a:ea typeface="Tahoma"/>
                <a:cs typeface="Tahoma"/>
                <a:sym typeface="Tahoma"/>
              </a:rPr>
              <a:t>Inorder</a:t>
            </a:r>
            <a:r>
              <a:rPr lang="en-US" sz="1100"/>
              <a:t>, you traverse from the left subtree to the root then to the right subtree.</a:t>
            </a:r>
            <a:endParaRPr sz="1100"/>
          </a:p>
          <a:p>
            <a:pPr indent="-85089" lvl="0" marL="10413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lang="en-US" sz="1100"/>
              <a:t>For </a:t>
            </a:r>
            <a:r>
              <a:rPr b="1" lang="en-US" sz="1100">
                <a:latin typeface="Tahoma"/>
                <a:ea typeface="Tahoma"/>
                <a:cs typeface="Tahoma"/>
                <a:sym typeface="Tahoma"/>
              </a:rPr>
              <a:t>Preorder</a:t>
            </a:r>
            <a:r>
              <a:rPr lang="en-US" sz="1100"/>
              <a:t>, you traverse from the root to the left subtree then to the right subtree.</a:t>
            </a:r>
            <a:endParaRPr sz="1100"/>
          </a:p>
          <a:p>
            <a:pPr indent="-85089" lvl="0" marL="10413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lang="en-US" sz="1100"/>
              <a:t>For </a:t>
            </a:r>
            <a:r>
              <a:rPr b="1" lang="en-US" sz="1100">
                <a:latin typeface="Tahoma"/>
                <a:ea typeface="Tahoma"/>
                <a:cs typeface="Tahoma"/>
                <a:sym typeface="Tahoma"/>
              </a:rPr>
              <a:t>Post order</a:t>
            </a:r>
            <a:r>
              <a:rPr lang="en-US" sz="1100"/>
              <a:t>, you traverse from the left subtree to the right subtree then to the root.</a:t>
            </a:r>
            <a:br>
              <a:rPr lang="en-US" sz="1100"/>
            </a:br>
            <a:endParaRPr sz="1100"/>
          </a:p>
          <a:p>
            <a:pPr indent="0" lvl="0" marL="15240" marR="3190240" rtl="0" algn="l">
              <a:lnSpc>
                <a:spcPct val="97000"/>
              </a:lnSpc>
              <a:spcBef>
                <a:spcPts val="405"/>
              </a:spcBef>
              <a:spcAft>
                <a:spcPts val="0"/>
              </a:spcAft>
              <a:buSzPts val="1400"/>
              <a:buNone/>
            </a:pPr>
            <a:r>
              <a:rPr b="1" lang="en-US" sz="1000"/>
              <a:t>Inorder </a:t>
            </a:r>
            <a:r>
              <a:rPr lang="en-US" sz="1000"/>
              <a:t>=&gt; Left, </a:t>
            </a:r>
            <a:r>
              <a:rPr b="1" lang="en-US" sz="1000"/>
              <a:t>Root,</a:t>
            </a:r>
            <a:r>
              <a:rPr lang="en-US" sz="1000"/>
              <a:t> Right. </a:t>
            </a:r>
            <a:br>
              <a:rPr lang="en-US" sz="1000"/>
            </a:br>
            <a:r>
              <a:rPr b="1" lang="en-US" sz="1000"/>
              <a:t>Preorder </a:t>
            </a:r>
            <a:r>
              <a:rPr lang="en-US" sz="1000"/>
              <a:t>=&gt;</a:t>
            </a:r>
            <a:r>
              <a:rPr b="1" lang="en-US" sz="1000"/>
              <a:t> Root, </a:t>
            </a:r>
            <a:r>
              <a:rPr lang="en-US" sz="1000"/>
              <a:t>Left,Right.</a:t>
            </a:r>
            <a:br>
              <a:rPr lang="en-US" sz="1000"/>
            </a:br>
            <a:r>
              <a:rPr b="1" lang="en-US" sz="1000"/>
              <a:t>Post order </a:t>
            </a:r>
            <a:r>
              <a:rPr lang="en-US" sz="1000"/>
              <a:t>=&gt; Left, Right, </a:t>
            </a:r>
            <a:r>
              <a:rPr b="1" lang="en-US" sz="1000"/>
              <a:t>Root.</a:t>
            </a:r>
            <a:br>
              <a:rPr lang="en-US" sz="1800">
                <a:latin typeface="Calibri"/>
                <a:ea typeface="Calibri"/>
                <a:cs typeface="Calibri"/>
                <a:sym typeface="Calibri"/>
              </a:rPr>
            </a:br>
            <a:br>
              <a:rPr lang="en-US" sz="1800">
                <a:latin typeface="Calibri"/>
                <a:ea typeface="Calibri"/>
                <a:cs typeface="Calibri"/>
                <a:sym typeface="Calibri"/>
              </a:rPr>
            </a:br>
            <a:br>
              <a:rPr lang="en-US" sz="1800">
                <a:latin typeface="Calibri"/>
                <a:ea typeface="Calibri"/>
                <a:cs typeface="Calibri"/>
                <a:sym typeface="Calibri"/>
              </a:rPr>
            </a:b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5" name="Google Shape;555;g31f334dfcb5_0_152"/>
          <p:cNvSpPr txBox="1"/>
          <p:nvPr/>
        </p:nvSpPr>
        <p:spPr>
          <a:xfrm>
            <a:off x="130860" y="3109223"/>
            <a:ext cx="788700" cy="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sng" cap="none" strike="noStrike">
                <a:solidFill>
                  <a:srgbClr val="0000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Binary trees Ch 12.2–3</a:t>
            </a:r>
            <a:endParaRPr b="0" i="0" sz="6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56" name="Google Shape;556;g31f334dfcb5_0_1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38452" y="1028150"/>
            <a:ext cx="2117948" cy="217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31f334dfcb5_0_0"/>
          <p:cNvSpPr txBox="1"/>
          <p:nvPr>
            <p:ph idx="1" type="body"/>
          </p:nvPr>
        </p:nvSpPr>
        <p:spPr>
          <a:xfrm>
            <a:off x="85600" y="442838"/>
            <a:ext cx="5680200" cy="21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-85089" lvl="0" marL="10413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lang="en-US" sz="1100"/>
              <a:t>For </a:t>
            </a:r>
            <a:r>
              <a:rPr b="1" lang="en-US" sz="1100">
                <a:latin typeface="Tahoma"/>
                <a:ea typeface="Tahoma"/>
                <a:cs typeface="Tahoma"/>
                <a:sym typeface="Tahoma"/>
              </a:rPr>
              <a:t>Inorder</a:t>
            </a:r>
            <a:r>
              <a:rPr lang="en-US" sz="1100"/>
              <a:t>, you traverse from the left subtree to the root then to the right subtree.</a:t>
            </a:r>
            <a:endParaRPr sz="1100"/>
          </a:p>
          <a:p>
            <a:pPr indent="-85089" lvl="0" marL="10413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lang="en-US" sz="1100"/>
              <a:t>For </a:t>
            </a:r>
            <a:r>
              <a:rPr b="1" lang="en-US" sz="1100">
                <a:latin typeface="Tahoma"/>
                <a:ea typeface="Tahoma"/>
                <a:cs typeface="Tahoma"/>
                <a:sym typeface="Tahoma"/>
              </a:rPr>
              <a:t>Preorder</a:t>
            </a:r>
            <a:r>
              <a:rPr lang="en-US" sz="1100"/>
              <a:t>, you traverse from the root to the left subtree then to the right subtree.</a:t>
            </a:r>
            <a:endParaRPr sz="1100"/>
          </a:p>
          <a:p>
            <a:pPr indent="-85089" lvl="0" marL="10413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lang="en-US" sz="1100"/>
              <a:t>For </a:t>
            </a:r>
            <a:r>
              <a:rPr b="1" lang="en-US" sz="1100">
                <a:latin typeface="Tahoma"/>
                <a:ea typeface="Tahoma"/>
                <a:cs typeface="Tahoma"/>
                <a:sym typeface="Tahoma"/>
              </a:rPr>
              <a:t>Post order</a:t>
            </a:r>
            <a:r>
              <a:rPr lang="en-US" sz="1100"/>
              <a:t>, you traverse from the left subtree to the right subtree then to the root.</a:t>
            </a:r>
            <a:br>
              <a:rPr lang="en-US" sz="1100"/>
            </a:br>
            <a:endParaRPr sz="1100"/>
          </a:p>
          <a:p>
            <a:pPr indent="0" lvl="0" marL="15240" marR="3190240" rtl="0" algn="l">
              <a:lnSpc>
                <a:spcPct val="97000"/>
              </a:lnSpc>
              <a:spcBef>
                <a:spcPts val="405"/>
              </a:spcBef>
              <a:spcAft>
                <a:spcPts val="0"/>
              </a:spcAft>
              <a:buSzPts val="1400"/>
              <a:buNone/>
            </a:pPr>
            <a:r>
              <a:rPr b="1" lang="en-US" sz="1000"/>
              <a:t>Inorder </a:t>
            </a:r>
            <a:r>
              <a:rPr lang="en-US" sz="1000"/>
              <a:t>=&gt; Left, </a:t>
            </a:r>
            <a:r>
              <a:rPr b="1" lang="en-US" sz="1000"/>
              <a:t>Root,</a:t>
            </a:r>
            <a:r>
              <a:rPr lang="en-US" sz="1000"/>
              <a:t> Right. </a:t>
            </a:r>
            <a:br>
              <a:rPr lang="en-US" sz="1000"/>
            </a:br>
            <a:r>
              <a:rPr b="1" lang="en-US" sz="1000"/>
              <a:t>Preorder </a:t>
            </a:r>
            <a:r>
              <a:rPr lang="en-US" sz="1000"/>
              <a:t>=&gt;</a:t>
            </a:r>
            <a:r>
              <a:rPr b="1" lang="en-US" sz="1000"/>
              <a:t> Root, </a:t>
            </a:r>
            <a:r>
              <a:rPr lang="en-US" sz="1000"/>
              <a:t>Left,Right.</a:t>
            </a:r>
            <a:br>
              <a:rPr lang="en-US" sz="1000"/>
            </a:br>
            <a:r>
              <a:rPr b="1" lang="en-US" sz="1000"/>
              <a:t>Post order </a:t>
            </a:r>
            <a:r>
              <a:rPr lang="en-US" sz="1000"/>
              <a:t>=&gt; Left, Right, </a:t>
            </a:r>
            <a:r>
              <a:rPr b="1" lang="en-US" sz="1000"/>
              <a:t>Root.</a:t>
            </a:r>
            <a:br>
              <a:rPr lang="en-US" sz="1800">
                <a:latin typeface="Calibri"/>
                <a:ea typeface="Calibri"/>
                <a:cs typeface="Calibri"/>
                <a:sym typeface="Calibri"/>
              </a:rPr>
            </a:br>
            <a:br>
              <a:rPr lang="en-US" sz="1800">
                <a:latin typeface="Calibri"/>
                <a:ea typeface="Calibri"/>
                <a:cs typeface="Calibri"/>
                <a:sym typeface="Calibri"/>
              </a:rPr>
            </a:br>
            <a:r>
              <a:rPr lang="en-US" sz="1400">
                <a:latin typeface="Calibri"/>
                <a:ea typeface="Calibri"/>
                <a:cs typeface="Calibri"/>
                <a:sym typeface="Calibri"/>
              </a:rPr>
              <a:t>Inorder answer:Homework</a:t>
            </a:r>
            <a:br>
              <a:rPr lang="en-US" sz="1400">
                <a:latin typeface="Calibri"/>
                <a:ea typeface="Calibri"/>
                <a:cs typeface="Calibri"/>
                <a:sym typeface="Calibri"/>
              </a:rPr>
            </a:br>
            <a:r>
              <a:rPr lang="en-US" sz="1400">
                <a:latin typeface="Calibri"/>
                <a:ea typeface="Calibri"/>
                <a:cs typeface="Calibri"/>
                <a:sym typeface="Calibri"/>
              </a:rPr>
              <a:t>–solve it own your own</a:t>
            </a:r>
            <a:br>
              <a:rPr lang="en-US" sz="1800">
                <a:latin typeface="Calibri"/>
                <a:ea typeface="Calibri"/>
                <a:cs typeface="Calibri"/>
                <a:sym typeface="Calibri"/>
              </a:rPr>
            </a:b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62" name="Google Shape;562;g31f334dfcb5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13675" y="1263050"/>
            <a:ext cx="2912100" cy="1841700"/>
          </a:xfrm>
          <a:prstGeom prst="rect">
            <a:avLst/>
          </a:prstGeom>
          <a:noFill/>
          <a:ln>
            <a:noFill/>
          </a:ln>
        </p:spPr>
      </p:pic>
      <p:sp>
        <p:nvSpPr>
          <p:cNvPr id="563" name="Google Shape;563;g31f334dfcb5_0_0"/>
          <p:cNvSpPr txBox="1"/>
          <p:nvPr/>
        </p:nvSpPr>
        <p:spPr>
          <a:xfrm>
            <a:off x="130860" y="3109223"/>
            <a:ext cx="788700" cy="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sng" cap="none" strike="noStrike">
                <a:solidFill>
                  <a:srgbClr val="0000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Binary trees Ch 12.2–3</a:t>
            </a:r>
            <a:endParaRPr b="0" i="0" sz="6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64" name="Google Shape;564;g31f334dfcb5_0_0"/>
          <p:cNvSpPr txBox="1"/>
          <p:nvPr>
            <p:ph type="title"/>
          </p:nvPr>
        </p:nvSpPr>
        <p:spPr>
          <a:xfrm>
            <a:off x="1331123" y="94225"/>
            <a:ext cx="2726400" cy="30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9900">
            <a:spAutoFit/>
          </a:bodyPr>
          <a:lstStyle/>
          <a:p>
            <a:pPr indent="0" lvl="0" marL="53467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 sz="1400">
                <a:solidFill>
                  <a:srgbClr val="394663"/>
                </a:solidFill>
                <a:latin typeface="Trebuchet MS"/>
                <a:ea typeface="Trebuchet MS"/>
                <a:cs typeface="Trebuchet MS"/>
                <a:sym typeface="Trebuchet MS"/>
              </a:rPr>
              <a:t>Tree Traversal (In order)</a:t>
            </a:r>
            <a:endParaRPr sz="14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31f334dfcb5_0_11"/>
          <p:cNvSpPr txBox="1"/>
          <p:nvPr>
            <p:ph idx="1" type="body"/>
          </p:nvPr>
        </p:nvSpPr>
        <p:spPr>
          <a:xfrm>
            <a:off x="85600" y="442838"/>
            <a:ext cx="5680200" cy="19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-85089" lvl="0" marL="10413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lang="en-US" sz="1100"/>
              <a:t>For </a:t>
            </a:r>
            <a:r>
              <a:rPr b="1" lang="en-US" sz="1100">
                <a:latin typeface="Tahoma"/>
                <a:ea typeface="Tahoma"/>
                <a:cs typeface="Tahoma"/>
                <a:sym typeface="Tahoma"/>
              </a:rPr>
              <a:t>Inorder</a:t>
            </a:r>
            <a:r>
              <a:rPr lang="en-US" sz="1100"/>
              <a:t>, you traverse from the left subtree to the root then to the right subtree.</a:t>
            </a:r>
            <a:endParaRPr sz="1100"/>
          </a:p>
          <a:p>
            <a:pPr indent="-85089" lvl="0" marL="10413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lang="en-US" sz="1100"/>
              <a:t>For </a:t>
            </a:r>
            <a:r>
              <a:rPr b="1" lang="en-US" sz="1100">
                <a:latin typeface="Tahoma"/>
                <a:ea typeface="Tahoma"/>
                <a:cs typeface="Tahoma"/>
                <a:sym typeface="Tahoma"/>
              </a:rPr>
              <a:t>Preorder</a:t>
            </a:r>
            <a:r>
              <a:rPr lang="en-US" sz="1100"/>
              <a:t>, you traverse from the root to the left subtree then to the right subtree.</a:t>
            </a:r>
            <a:endParaRPr sz="1100"/>
          </a:p>
          <a:p>
            <a:pPr indent="-85089" lvl="0" marL="10413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lang="en-US" sz="1100"/>
              <a:t>For </a:t>
            </a:r>
            <a:r>
              <a:rPr b="1" lang="en-US" sz="1100">
                <a:latin typeface="Tahoma"/>
                <a:ea typeface="Tahoma"/>
                <a:cs typeface="Tahoma"/>
                <a:sym typeface="Tahoma"/>
              </a:rPr>
              <a:t>Post order</a:t>
            </a:r>
            <a:r>
              <a:rPr lang="en-US" sz="1100"/>
              <a:t>, you traverse from the left subtree to the right subtree then to the root.</a:t>
            </a:r>
            <a:br>
              <a:rPr lang="en-US" sz="1100"/>
            </a:br>
            <a:endParaRPr sz="1100"/>
          </a:p>
          <a:p>
            <a:pPr indent="0" lvl="0" marL="15240" marR="3190240" rtl="0" algn="l">
              <a:lnSpc>
                <a:spcPct val="97000"/>
              </a:lnSpc>
              <a:spcBef>
                <a:spcPts val="405"/>
              </a:spcBef>
              <a:spcAft>
                <a:spcPts val="0"/>
              </a:spcAft>
              <a:buSzPts val="1400"/>
              <a:buNone/>
            </a:pPr>
            <a:r>
              <a:rPr b="1" lang="en-US" sz="1000"/>
              <a:t>Inorder </a:t>
            </a:r>
            <a:r>
              <a:rPr lang="en-US" sz="1000"/>
              <a:t>=&gt; Left, </a:t>
            </a:r>
            <a:r>
              <a:rPr b="1" lang="en-US" sz="1000"/>
              <a:t>Root,</a:t>
            </a:r>
            <a:r>
              <a:rPr lang="en-US" sz="1000"/>
              <a:t> Right. </a:t>
            </a:r>
            <a:br>
              <a:rPr lang="en-US" sz="1000"/>
            </a:br>
            <a:r>
              <a:rPr b="1" lang="en-US" sz="1000"/>
              <a:t>Preorder </a:t>
            </a:r>
            <a:r>
              <a:rPr lang="en-US" sz="1000"/>
              <a:t>=&gt;</a:t>
            </a:r>
            <a:r>
              <a:rPr b="1" lang="en-US" sz="1000"/>
              <a:t> Root, </a:t>
            </a:r>
            <a:r>
              <a:rPr lang="en-US" sz="1000"/>
              <a:t>Left,Right.</a:t>
            </a:r>
            <a:br>
              <a:rPr lang="en-US" sz="1000"/>
            </a:br>
            <a:r>
              <a:rPr b="1" lang="en-US" sz="1000"/>
              <a:t>Post order </a:t>
            </a:r>
            <a:r>
              <a:rPr lang="en-US" sz="1000"/>
              <a:t>=&gt; Left, Right, </a:t>
            </a:r>
            <a:r>
              <a:rPr b="1" lang="en-US" sz="1000"/>
              <a:t>Root.</a:t>
            </a:r>
            <a:br>
              <a:rPr lang="en-US" sz="1800">
                <a:latin typeface="Calibri"/>
                <a:ea typeface="Calibri"/>
                <a:cs typeface="Calibri"/>
                <a:sym typeface="Calibri"/>
              </a:rPr>
            </a:br>
            <a:br>
              <a:rPr lang="en-US" sz="1800"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Inorder answer:</a:t>
            </a:r>
            <a:br>
              <a:rPr lang="en-US" sz="1800">
                <a:latin typeface="Calibri"/>
                <a:ea typeface="Calibri"/>
                <a:cs typeface="Calibri"/>
                <a:sym typeface="Calibri"/>
              </a:rPr>
            </a:b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70" name="Google Shape;570;g31f334dfcb5_0_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06364" y="1321662"/>
            <a:ext cx="2819400" cy="1783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1" name="Google Shape;571;g31f334dfcb5_0_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0408" y="2505281"/>
            <a:ext cx="1466850" cy="199808"/>
          </a:xfrm>
          <a:prstGeom prst="rect">
            <a:avLst/>
          </a:prstGeom>
          <a:noFill/>
          <a:ln>
            <a:noFill/>
          </a:ln>
        </p:spPr>
      </p:pic>
      <p:sp>
        <p:nvSpPr>
          <p:cNvPr id="572" name="Google Shape;572;g31f334dfcb5_0_11"/>
          <p:cNvSpPr txBox="1"/>
          <p:nvPr/>
        </p:nvSpPr>
        <p:spPr>
          <a:xfrm>
            <a:off x="130860" y="3109223"/>
            <a:ext cx="788700" cy="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sng" cap="none" strike="noStrike">
                <a:solidFill>
                  <a:srgbClr val="0000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Binary trees Ch 12.2–3</a:t>
            </a:r>
            <a:endParaRPr b="0" i="0" sz="6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73" name="Google Shape;573;g31f334dfcb5_0_11"/>
          <p:cNvSpPr txBox="1"/>
          <p:nvPr>
            <p:ph type="title"/>
          </p:nvPr>
        </p:nvSpPr>
        <p:spPr>
          <a:xfrm>
            <a:off x="1331123" y="94225"/>
            <a:ext cx="2726400" cy="30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9900">
            <a:spAutoFit/>
          </a:bodyPr>
          <a:lstStyle/>
          <a:p>
            <a:pPr indent="0" lvl="0" marL="53467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 sz="1400">
                <a:solidFill>
                  <a:srgbClr val="394663"/>
                </a:solidFill>
                <a:latin typeface="Trebuchet MS"/>
                <a:ea typeface="Trebuchet MS"/>
                <a:cs typeface="Trebuchet MS"/>
                <a:sym typeface="Trebuchet MS"/>
              </a:rPr>
              <a:t>Tree Traversal (In order)</a:t>
            </a:r>
            <a:endParaRPr sz="14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31f31d0a28d_0_189"/>
          <p:cNvSpPr txBox="1"/>
          <p:nvPr>
            <p:ph type="title"/>
          </p:nvPr>
        </p:nvSpPr>
        <p:spPr>
          <a:xfrm>
            <a:off x="1325323" y="94225"/>
            <a:ext cx="2732100" cy="30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9900">
            <a:spAutoFit/>
          </a:bodyPr>
          <a:lstStyle/>
          <a:p>
            <a:pPr indent="0" lvl="0" marL="53467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 sz="1400">
                <a:solidFill>
                  <a:srgbClr val="394663"/>
                </a:solidFill>
                <a:latin typeface="Trebuchet MS"/>
                <a:ea typeface="Trebuchet MS"/>
                <a:cs typeface="Trebuchet MS"/>
                <a:sym typeface="Trebuchet MS"/>
              </a:rPr>
              <a:t>Tree Traversal (</a:t>
            </a:r>
            <a:r>
              <a:rPr b="1" lang="en-US" sz="1400">
                <a:solidFill>
                  <a:srgbClr val="394663"/>
                </a:solidFill>
              </a:rPr>
              <a:t>Pre-order</a:t>
            </a:r>
            <a:r>
              <a:rPr b="1" lang="en-US" sz="1400">
                <a:solidFill>
                  <a:srgbClr val="394663"/>
                </a:solidFill>
                <a:latin typeface="Trebuchet MS"/>
                <a:ea typeface="Trebuchet MS"/>
                <a:cs typeface="Trebuchet MS"/>
                <a:sym typeface="Trebuchet MS"/>
              </a:rPr>
              <a:t>)</a:t>
            </a:r>
            <a:endParaRPr sz="14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579" name="Google Shape;579;g31f31d0a28d_0_189"/>
          <p:cNvSpPr txBox="1"/>
          <p:nvPr>
            <p:ph idx="1" type="body"/>
          </p:nvPr>
        </p:nvSpPr>
        <p:spPr>
          <a:xfrm>
            <a:off x="85600" y="442838"/>
            <a:ext cx="5680200" cy="19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-85090" lvl="0" marL="10413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lang="en-US" sz="1100"/>
              <a:t>For </a:t>
            </a:r>
            <a:r>
              <a:rPr b="1" lang="en-US" sz="1100">
                <a:latin typeface="Tahoma"/>
                <a:ea typeface="Tahoma"/>
                <a:cs typeface="Tahoma"/>
                <a:sym typeface="Tahoma"/>
              </a:rPr>
              <a:t>Inorder</a:t>
            </a:r>
            <a:r>
              <a:rPr lang="en-US" sz="1100"/>
              <a:t>, you traverse from the left subtree to the root then to the right subtree.</a:t>
            </a:r>
            <a:endParaRPr sz="1100"/>
          </a:p>
          <a:p>
            <a:pPr indent="-85090" lvl="0" marL="10413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lang="en-US" sz="1100"/>
              <a:t>For </a:t>
            </a:r>
            <a:r>
              <a:rPr b="1" lang="en-US" sz="1100">
                <a:latin typeface="Tahoma"/>
                <a:ea typeface="Tahoma"/>
                <a:cs typeface="Tahoma"/>
                <a:sym typeface="Tahoma"/>
              </a:rPr>
              <a:t>Preorder</a:t>
            </a:r>
            <a:r>
              <a:rPr lang="en-US" sz="1100"/>
              <a:t>, you traverse from the root to the left subtree then to the right subtree.</a:t>
            </a:r>
            <a:endParaRPr sz="1100"/>
          </a:p>
          <a:p>
            <a:pPr indent="-85090" lvl="0" marL="10413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lang="en-US" sz="1100"/>
              <a:t>For </a:t>
            </a:r>
            <a:r>
              <a:rPr b="1" lang="en-US" sz="1100">
                <a:latin typeface="Tahoma"/>
                <a:ea typeface="Tahoma"/>
                <a:cs typeface="Tahoma"/>
                <a:sym typeface="Tahoma"/>
              </a:rPr>
              <a:t>Post order</a:t>
            </a:r>
            <a:r>
              <a:rPr lang="en-US" sz="1100"/>
              <a:t>, you traverse from the left subtree to the right subtree then to the root.</a:t>
            </a:r>
            <a:br>
              <a:rPr lang="en-US" sz="1100"/>
            </a:br>
            <a:endParaRPr sz="1100"/>
          </a:p>
          <a:p>
            <a:pPr indent="0" lvl="0" marL="15240" marR="3190240" rtl="0" algn="l">
              <a:lnSpc>
                <a:spcPct val="97000"/>
              </a:lnSpc>
              <a:spcBef>
                <a:spcPts val="405"/>
              </a:spcBef>
              <a:spcAft>
                <a:spcPts val="0"/>
              </a:spcAft>
              <a:buSzPts val="1400"/>
              <a:buNone/>
            </a:pPr>
            <a:r>
              <a:rPr b="1" lang="en-US" sz="1000"/>
              <a:t>Inorder </a:t>
            </a:r>
            <a:r>
              <a:rPr lang="en-US" sz="1000"/>
              <a:t>=&gt; Left, </a:t>
            </a:r>
            <a:r>
              <a:rPr b="1" lang="en-US" sz="1000"/>
              <a:t>Root,</a:t>
            </a:r>
            <a:r>
              <a:rPr lang="en-US" sz="1000"/>
              <a:t> Right. </a:t>
            </a:r>
            <a:br>
              <a:rPr lang="en-US" sz="1000"/>
            </a:br>
            <a:r>
              <a:rPr b="1" lang="en-US" sz="1000"/>
              <a:t>Preorder </a:t>
            </a:r>
            <a:r>
              <a:rPr lang="en-US" sz="1000"/>
              <a:t>=&gt;</a:t>
            </a:r>
            <a:r>
              <a:rPr b="1" lang="en-US" sz="1000"/>
              <a:t> Root, </a:t>
            </a:r>
            <a:r>
              <a:rPr lang="en-US" sz="1000"/>
              <a:t>Left,Right.</a:t>
            </a:r>
            <a:br>
              <a:rPr lang="en-US" sz="1000"/>
            </a:br>
            <a:r>
              <a:rPr b="1" lang="en-US" sz="1000"/>
              <a:t>Post order </a:t>
            </a:r>
            <a:r>
              <a:rPr lang="en-US" sz="1000"/>
              <a:t>=&gt; Left, Right, </a:t>
            </a:r>
            <a:r>
              <a:rPr b="1" lang="en-US" sz="1000"/>
              <a:t>Root.</a:t>
            </a:r>
            <a:br>
              <a:rPr lang="en-US" sz="1800">
                <a:latin typeface="Calibri"/>
                <a:ea typeface="Calibri"/>
                <a:cs typeface="Calibri"/>
                <a:sym typeface="Calibri"/>
              </a:rPr>
            </a:br>
            <a:br>
              <a:rPr lang="en-US" sz="1800">
                <a:latin typeface="Calibri"/>
                <a:ea typeface="Calibri"/>
                <a:cs typeface="Calibri"/>
                <a:sym typeface="Calibri"/>
              </a:rPr>
            </a:br>
            <a:br>
              <a:rPr lang="en-US" sz="1800">
                <a:latin typeface="Calibri"/>
                <a:ea typeface="Calibri"/>
                <a:cs typeface="Calibri"/>
                <a:sym typeface="Calibri"/>
              </a:rPr>
            </a:b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0" name="Google Shape;580;g31f31d0a28d_0_189"/>
          <p:cNvSpPr txBox="1"/>
          <p:nvPr/>
        </p:nvSpPr>
        <p:spPr>
          <a:xfrm>
            <a:off x="130860" y="3109223"/>
            <a:ext cx="788700" cy="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sng" cap="none" strike="noStrike">
                <a:solidFill>
                  <a:srgbClr val="0000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Binary trees Ch 12.2–3</a:t>
            </a:r>
            <a:endParaRPr b="0" i="0" sz="6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81" name="Google Shape;581;g31f31d0a28d_0_1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36350" y="1070075"/>
            <a:ext cx="2094125" cy="213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31f334dfcb5_0_21"/>
          <p:cNvSpPr txBox="1"/>
          <p:nvPr>
            <p:ph idx="1" type="body"/>
          </p:nvPr>
        </p:nvSpPr>
        <p:spPr>
          <a:xfrm>
            <a:off x="85600" y="442838"/>
            <a:ext cx="5680200" cy="21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-85089" lvl="0" marL="10413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lang="en-US" sz="1100"/>
              <a:t>For </a:t>
            </a:r>
            <a:r>
              <a:rPr b="1" lang="en-US" sz="1100">
                <a:latin typeface="Tahoma"/>
                <a:ea typeface="Tahoma"/>
                <a:cs typeface="Tahoma"/>
                <a:sym typeface="Tahoma"/>
              </a:rPr>
              <a:t>Inorder</a:t>
            </a:r>
            <a:r>
              <a:rPr lang="en-US" sz="1100"/>
              <a:t>, you traverse from the left subtree to the root then to the right subtree.</a:t>
            </a:r>
            <a:endParaRPr sz="1100"/>
          </a:p>
          <a:p>
            <a:pPr indent="-85089" lvl="0" marL="10413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lang="en-US" sz="1100"/>
              <a:t>For </a:t>
            </a:r>
            <a:r>
              <a:rPr b="1" lang="en-US" sz="1100">
                <a:latin typeface="Tahoma"/>
                <a:ea typeface="Tahoma"/>
                <a:cs typeface="Tahoma"/>
                <a:sym typeface="Tahoma"/>
              </a:rPr>
              <a:t>Preorder</a:t>
            </a:r>
            <a:r>
              <a:rPr lang="en-US" sz="1100"/>
              <a:t>, you traverse from the root to the left subtree then to the right subtree.</a:t>
            </a:r>
            <a:endParaRPr sz="1100"/>
          </a:p>
          <a:p>
            <a:pPr indent="-85089" lvl="0" marL="10413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lang="en-US" sz="1100"/>
              <a:t>For </a:t>
            </a:r>
            <a:r>
              <a:rPr b="1" lang="en-US" sz="1100">
                <a:latin typeface="Tahoma"/>
                <a:ea typeface="Tahoma"/>
                <a:cs typeface="Tahoma"/>
                <a:sym typeface="Tahoma"/>
              </a:rPr>
              <a:t>Post order</a:t>
            </a:r>
            <a:r>
              <a:rPr lang="en-US" sz="1100"/>
              <a:t>, you traverse from the left subtree to the right subtree then to the root.</a:t>
            </a:r>
            <a:br>
              <a:rPr lang="en-US" sz="1100"/>
            </a:br>
            <a:endParaRPr sz="1100"/>
          </a:p>
          <a:p>
            <a:pPr indent="0" lvl="0" marL="15240" marR="3190240" rtl="0" algn="l">
              <a:lnSpc>
                <a:spcPct val="97000"/>
              </a:lnSpc>
              <a:spcBef>
                <a:spcPts val="405"/>
              </a:spcBef>
              <a:spcAft>
                <a:spcPts val="0"/>
              </a:spcAft>
              <a:buSzPts val="1400"/>
              <a:buNone/>
            </a:pPr>
            <a:r>
              <a:rPr b="1" lang="en-US" sz="1000"/>
              <a:t>Inorder </a:t>
            </a:r>
            <a:r>
              <a:rPr lang="en-US" sz="1000"/>
              <a:t>=&gt; Left, </a:t>
            </a:r>
            <a:r>
              <a:rPr b="1" lang="en-US" sz="1000"/>
              <a:t>Root,</a:t>
            </a:r>
            <a:r>
              <a:rPr lang="en-US" sz="1000"/>
              <a:t> Right. </a:t>
            </a:r>
            <a:br>
              <a:rPr lang="en-US" sz="1000"/>
            </a:br>
            <a:r>
              <a:rPr b="1" lang="en-US" sz="1000"/>
              <a:t>Preorder </a:t>
            </a:r>
            <a:r>
              <a:rPr lang="en-US" sz="1000"/>
              <a:t>=&gt;</a:t>
            </a:r>
            <a:r>
              <a:rPr b="1" lang="en-US" sz="1000"/>
              <a:t> Root, </a:t>
            </a:r>
            <a:r>
              <a:rPr lang="en-US" sz="1000"/>
              <a:t>Left,Right.</a:t>
            </a:r>
            <a:br>
              <a:rPr lang="en-US" sz="1000"/>
            </a:br>
            <a:r>
              <a:rPr b="1" lang="en-US" sz="1000"/>
              <a:t>Post order </a:t>
            </a:r>
            <a:r>
              <a:rPr lang="en-US" sz="1000"/>
              <a:t>=&gt; Left, Right, </a:t>
            </a:r>
            <a:r>
              <a:rPr b="1" lang="en-US" sz="1000"/>
              <a:t>Root.</a:t>
            </a:r>
            <a:br>
              <a:rPr lang="en-US" sz="1800">
                <a:latin typeface="Calibri"/>
                <a:ea typeface="Calibri"/>
                <a:cs typeface="Calibri"/>
                <a:sym typeface="Calibri"/>
              </a:rPr>
            </a:br>
            <a:br>
              <a:rPr lang="en-US" sz="1800">
                <a:latin typeface="Calibri"/>
                <a:ea typeface="Calibri"/>
                <a:cs typeface="Calibri"/>
                <a:sym typeface="Calibri"/>
              </a:rPr>
            </a:br>
            <a:r>
              <a:rPr lang="en-US" sz="1400">
                <a:latin typeface="Calibri"/>
                <a:ea typeface="Calibri"/>
                <a:cs typeface="Calibri"/>
                <a:sym typeface="Calibri"/>
              </a:rPr>
              <a:t>Preorder answer:Homework</a:t>
            </a:r>
            <a:br>
              <a:rPr lang="en-US" sz="1400">
                <a:latin typeface="Calibri"/>
                <a:ea typeface="Calibri"/>
                <a:cs typeface="Calibri"/>
                <a:sym typeface="Calibri"/>
              </a:rPr>
            </a:br>
            <a:r>
              <a:rPr lang="en-US" sz="1400">
                <a:latin typeface="Calibri"/>
                <a:ea typeface="Calibri"/>
                <a:cs typeface="Calibri"/>
                <a:sym typeface="Calibri"/>
              </a:rPr>
              <a:t>–solve it own your own</a:t>
            </a:r>
            <a:br>
              <a:rPr lang="en-US" sz="1800">
                <a:latin typeface="Calibri"/>
                <a:ea typeface="Calibri"/>
                <a:cs typeface="Calibri"/>
                <a:sym typeface="Calibri"/>
              </a:rPr>
            </a:b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7" name="Google Shape;587;g31f334dfcb5_0_21"/>
          <p:cNvSpPr txBox="1"/>
          <p:nvPr/>
        </p:nvSpPr>
        <p:spPr>
          <a:xfrm>
            <a:off x="130860" y="3109223"/>
            <a:ext cx="788700" cy="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sng" cap="none" strike="noStrike">
                <a:solidFill>
                  <a:srgbClr val="0000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Binary trees Ch 12.2–3</a:t>
            </a:r>
            <a:endParaRPr b="0" i="0" sz="6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88" name="Google Shape;588;g31f334dfcb5_0_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92137" y="1358996"/>
            <a:ext cx="2618853" cy="1633026"/>
          </a:xfrm>
          <a:prstGeom prst="rect">
            <a:avLst/>
          </a:prstGeom>
          <a:noFill/>
          <a:ln>
            <a:noFill/>
          </a:ln>
        </p:spPr>
      </p:pic>
      <p:sp>
        <p:nvSpPr>
          <p:cNvPr id="589" name="Google Shape;589;g31f334dfcb5_0_21"/>
          <p:cNvSpPr txBox="1"/>
          <p:nvPr>
            <p:ph type="title"/>
          </p:nvPr>
        </p:nvSpPr>
        <p:spPr>
          <a:xfrm>
            <a:off x="1325323" y="94225"/>
            <a:ext cx="2732100" cy="30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9900">
            <a:spAutoFit/>
          </a:bodyPr>
          <a:lstStyle/>
          <a:p>
            <a:pPr indent="0" lvl="0" marL="53467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 sz="1400">
                <a:solidFill>
                  <a:srgbClr val="394663"/>
                </a:solidFill>
                <a:latin typeface="Trebuchet MS"/>
                <a:ea typeface="Trebuchet MS"/>
                <a:cs typeface="Trebuchet MS"/>
                <a:sym typeface="Trebuchet MS"/>
              </a:rPr>
              <a:t>Tree Traversal (</a:t>
            </a:r>
            <a:r>
              <a:rPr b="1" lang="en-US" sz="1400">
                <a:solidFill>
                  <a:srgbClr val="394663"/>
                </a:solidFill>
              </a:rPr>
              <a:t>Pre-order</a:t>
            </a:r>
            <a:r>
              <a:rPr b="1" lang="en-US" sz="1400">
                <a:solidFill>
                  <a:srgbClr val="394663"/>
                </a:solidFill>
                <a:latin typeface="Trebuchet MS"/>
                <a:ea typeface="Trebuchet MS"/>
                <a:cs typeface="Trebuchet MS"/>
                <a:sym typeface="Trebuchet MS"/>
              </a:rPr>
              <a:t>)</a:t>
            </a:r>
            <a:endParaRPr sz="14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31f334dfcb5_0_31"/>
          <p:cNvSpPr txBox="1"/>
          <p:nvPr>
            <p:ph idx="1" type="body"/>
          </p:nvPr>
        </p:nvSpPr>
        <p:spPr>
          <a:xfrm>
            <a:off x="85600" y="442838"/>
            <a:ext cx="5680200" cy="19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-85089" lvl="0" marL="10413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lang="en-US" sz="1100"/>
              <a:t>For </a:t>
            </a:r>
            <a:r>
              <a:rPr b="1" lang="en-US" sz="1100">
                <a:latin typeface="Tahoma"/>
                <a:ea typeface="Tahoma"/>
                <a:cs typeface="Tahoma"/>
                <a:sym typeface="Tahoma"/>
              </a:rPr>
              <a:t>Inorder</a:t>
            </a:r>
            <a:r>
              <a:rPr lang="en-US" sz="1100"/>
              <a:t>, you traverse from the left subtree to the root then to the right subtree.</a:t>
            </a:r>
            <a:endParaRPr sz="1100"/>
          </a:p>
          <a:p>
            <a:pPr indent="-85089" lvl="0" marL="10413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lang="en-US" sz="1100"/>
              <a:t>For </a:t>
            </a:r>
            <a:r>
              <a:rPr b="1" lang="en-US" sz="1100">
                <a:latin typeface="Tahoma"/>
                <a:ea typeface="Tahoma"/>
                <a:cs typeface="Tahoma"/>
                <a:sym typeface="Tahoma"/>
              </a:rPr>
              <a:t>Preorder</a:t>
            </a:r>
            <a:r>
              <a:rPr lang="en-US" sz="1100"/>
              <a:t>, you traverse from the root to the left subtree then to the right subtree.</a:t>
            </a:r>
            <a:endParaRPr sz="1100"/>
          </a:p>
          <a:p>
            <a:pPr indent="-85089" lvl="0" marL="10413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lang="en-US" sz="1100"/>
              <a:t>For </a:t>
            </a:r>
            <a:r>
              <a:rPr b="1" lang="en-US" sz="1100">
                <a:latin typeface="Tahoma"/>
                <a:ea typeface="Tahoma"/>
                <a:cs typeface="Tahoma"/>
                <a:sym typeface="Tahoma"/>
              </a:rPr>
              <a:t>Post order</a:t>
            </a:r>
            <a:r>
              <a:rPr lang="en-US" sz="1100"/>
              <a:t>, you traverse from the left subtree to the right subtree then to the root.</a:t>
            </a:r>
            <a:br>
              <a:rPr lang="en-US" sz="1100"/>
            </a:br>
            <a:endParaRPr sz="1100"/>
          </a:p>
          <a:p>
            <a:pPr indent="0" lvl="0" marL="15240" marR="3190240" rtl="0" algn="l">
              <a:lnSpc>
                <a:spcPct val="97000"/>
              </a:lnSpc>
              <a:spcBef>
                <a:spcPts val="405"/>
              </a:spcBef>
              <a:spcAft>
                <a:spcPts val="0"/>
              </a:spcAft>
              <a:buSzPts val="1400"/>
              <a:buNone/>
            </a:pPr>
            <a:r>
              <a:rPr b="1" lang="en-US" sz="1000"/>
              <a:t>Inorder </a:t>
            </a:r>
            <a:r>
              <a:rPr lang="en-US" sz="1000"/>
              <a:t>=&gt; Left, </a:t>
            </a:r>
            <a:r>
              <a:rPr b="1" lang="en-US" sz="1000"/>
              <a:t>Root,</a:t>
            </a:r>
            <a:r>
              <a:rPr lang="en-US" sz="1000"/>
              <a:t> Right. </a:t>
            </a:r>
            <a:br>
              <a:rPr lang="en-US" sz="1000"/>
            </a:br>
            <a:r>
              <a:rPr b="1" lang="en-US" sz="1000"/>
              <a:t>Preorder </a:t>
            </a:r>
            <a:r>
              <a:rPr lang="en-US" sz="1000"/>
              <a:t>=&gt;</a:t>
            </a:r>
            <a:r>
              <a:rPr b="1" lang="en-US" sz="1000"/>
              <a:t> Root, </a:t>
            </a:r>
            <a:r>
              <a:rPr lang="en-US" sz="1000"/>
              <a:t>Left,Right.</a:t>
            </a:r>
            <a:br>
              <a:rPr lang="en-US" sz="1000"/>
            </a:br>
            <a:r>
              <a:rPr b="1" lang="en-US" sz="1000"/>
              <a:t>Post order </a:t>
            </a:r>
            <a:r>
              <a:rPr lang="en-US" sz="1000"/>
              <a:t>=&gt; Left, Right, </a:t>
            </a:r>
            <a:r>
              <a:rPr b="1" lang="en-US" sz="1000"/>
              <a:t>Root.</a:t>
            </a:r>
            <a:br>
              <a:rPr lang="en-US" sz="1800">
                <a:latin typeface="Calibri"/>
                <a:ea typeface="Calibri"/>
                <a:cs typeface="Calibri"/>
                <a:sym typeface="Calibri"/>
              </a:rPr>
            </a:br>
            <a:br>
              <a:rPr lang="en-US" sz="1800"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Preorder answer:</a:t>
            </a:r>
            <a:br>
              <a:rPr lang="en-US" sz="1800">
                <a:latin typeface="Calibri"/>
                <a:ea typeface="Calibri"/>
                <a:cs typeface="Calibri"/>
                <a:sym typeface="Calibri"/>
              </a:rPr>
            </a:b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5" name="Google Shape;595;g31f334dfcb5_0_31"/>
          <p:cNvSpPr txBox="1"/>
          <p:nvPr/>
        </p:nvSpPr>
        <p:spPr>
          <a:xfrm>
            <a:off x="130860" y="3109223"/>
            <a:ext cx="788700" cy="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sng" cap="none" strike="noStrike">
                <a:solidFill>
                  <a:srgbClr val="0000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Binary trees Ch 12.2–3</a:t>
            </a:r>
            <a:endParaRPr b="0" i="0" sz="6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96" name="Google Shape;596;g31f334dfcb5_0_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3783" y="2388216"/>
            <a:ext cx="1475645" cy="199339"/>
          </a:xfrm>
          <a:prstGeom prst="rect">
            <a:avLst/>
          </a:prstGeom>
          <a:noFill/>
          <a:ln>
            <a:noFill/>
          </a:ln>
        </p:spPr>
      </p:pic>
      <p:pic>
        <p:nvPicPr>
          <p:cNvPr id="597" name="Google Shape;597;g31f334dfcb5_0_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92137" y="1301171"/>
            <a:ext cx="2618853" cy="1633026"/>
          </a:xfrm>
          <a:prstGeom prst="rect">
            <a:avLst/>
          </a:prstGeom>
          <a:noFill/>
          <a:ln>
            <a:noFill/>
          </a:ln>
        </p:spPr>
      </p:pic>
      <p:sp>
        <p:nvSpPr>
          <p:cNvPr id="598" name="Google Shape;598;g31f334dfcb5_0_31"/>
          <p:cNvSpPr txBox="1"/>
          <p:nvPr>
            <p:ph type="title"/>
          </p:nvPr>
        </p:nvSpPr>
        <p:spPr>
          <a:xfrm>
            <a:off x="1325323" y="94225"/>
            <a:ext cx="2732100" cy="30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9900">
            <a:spAutoFit/>
          </a:bodyPr>
          <a:lstStyle/>
          <a:p>
            <a:pPr indent="0" lvl="0" marL="53467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 sz="1400">
                <a:solidFill>
                  <a:srgbClr val="394663"/>
                </a:solidFill>
                <a:latin typeface="Trebuchet MS"/>
                <a:ea typeface="Trebuchet MS"/>
                <a:cs typeface="Trebuchet MS"/>
                <a:sym typeface="Trebuchet MS"/>
              </a:rPr>
              <a:t>Tree Traversal (</a:t>
            </a:r>
            <a:r>
              <a:rPr b="1" lang="en-US" sz="1400">
                <a:solidFill>
                  <a:srgbClr val="394663"/>
                </a:solidFill>
              </a:rPr>
              <a:t>Pre-order</a:t>
            </a:r>
            <a:r>
              <a:rPr b="1" lang="en-US" sz="1400">
                <a:solidFill>
                  <a:srgbClr val="394663"/>
                </a:solidFill>
                <a:latin typeface="Trebuchet MS"/>
                <a:ea typeface="Trebuchet MS"/>
                <a:cs typeface="Trebuchet MS"/>
                <a:sym typeface="Trebuchet MS"/>
              </a:rPr>
              <a:t>)</a:t>
            </a:r>
            <a:endParaRPr sz="14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31f31d0a28d_0_199"/>
          <p:cNvSpPr txBox="1"/>
          <p:nvPr>
            <p:ph type="title"/>
          </p:nvPr>
        </p:nvSpPr>
        <p:spPr>
          <a:xfrm>
            <a:off x="1279048" y="94225"/>
            <a:ext cx="2778300" cy="30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9900">
            <a:spAutoFit/>
          </a:bodyPr>
          <a:lstStyle/>
          <a:p>
            <a:pPr indent="0" lvl="0" marL="53467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 sz="1400">
                <a:solidFill>
                  <a:srgbClr val="394663"/>
                </a:solidFill>
                <a:latin typeface="Trebuchet MS"/>
                <a:ea typeface="Trebuchet MS"/>
                <a:cs typeface="Trebuchet MS"/>
                <a:sym typeface="Trebuchet MS"/>
              </a:rPr>
              <a:t>Tree Traversal (post order)</a:t>
            </a:r>
            <a:endParaRPr sz="14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604" name="Google Shape;604;g31f31d0a28d_0_199"/>
          <p:cNvSpPr txBox="1"/>
          <p:nvPr>
            <p:ph idx="1" type="body"/>
          </p:nvPr>
        </p:nvSpPr>
        <p:spPr>
          <a:xfrm>
            <a:off x="85600" y="442838"/>
            <a:ext cx="5680200" cy="17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-85090" lvl="0" marL="10413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lang="en-US" sz="1100"/>
              <a:t>For </a:t>
            </a:r>
            <a:r>
              <a:rPr b="1" lang="en-US" sz="1100">
                <a:latin typeface="Tahoma"/>
                <a:ea typeface="Tahoma"/>
                <a:cs typeface="Tahoma"/>
                <a:sym typeface="Tahoma"/>
              </a:rPr>
              <a:t>Inorder</a:t>
            </a:r>
            <a:r>
              <a:rPr lang="en-US" sz="1100"/>
              <a:t>, you traverse from the left subtree to the root then to the right subtree.</a:t>
            </a:r>
            <a:endParaRPr sz="1100"/>
          </a:p>
          <a:p>
            <a:pPr indent="-85090" lvl="0" marL="10413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lang="en-US" sz="1100"/>
              <a:t>For </a:t>
            </a:r>
            <a:r>
              <a:rPr b="1" lang="en-US" sz="1100">
                <a:latin typeface="Tahoma"/>
                <a:ea typeface="Tahoma"/>
                <a:cs typeface="Tahoma"/>
                <a:sym typeface="Tahoma"/>
              </a:rPr>
              <a:t>Preorder</a:t>
            </a:r>
            <a:r>
              <a:rPr lang="en-US" sz="1100"/>
              <a:t>, you traverse from the root to the left subtree then to the right subtree.</a:t>
            </a:r>
            <a:endParaRPr sz="1100"/>
          </a:p>
          <a:p>
            <a:pPr indent="-85090" lvl="0" marL="10413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lang="en-US" sz="1100"/>
              <a:t>For </a:t>
            </a:r>
            <a:r>
              <a:rPr b="1" lang="en-US" sz="1100">
                <a:latin typeface="Tahoma"/>
                <a:ea typeface="Tahoma"/>
                <a:cs typeface="Tahoma"/>
                <a:sym typeface="Tahoma"/>
              </a:rPr>
              <a:t>Post order</a:t>
            </a:r>
            <a:r>
              <a:rPr lang="en-US" sz="1100"/>
              <a:t>, you traverse from the left subtree to the right subtree then to the root.</a:t>
            </a:r>
            <a:br>
              <a:rPr lang="en-US" sz="1100"/>
            </a:br>
            <a:endParaRPr sz="1100"/>
          </a:p>
          <a:p>
            <a:pPr indent="0" lvl="0" marL="15240" marR="3190240" rtl="0" algn="l">
              <a:lnSpc>
                <a:spcPct val="97000"/>
              </a:lnSpc>
              <a:spcBef>
                <a:spcPts val="405"/>
              </a:spcBef>
              <a:spcAft>
                <a:spcPts val="0"/>
              </a:spcAft>
              <a:buSzPts val="1400"/>
              <a:buNone/>
            </a:pPr>
            <a:r>
              <a:rPr b="1" lang="en-US" sz="1000"/>
              <a:t>Inorder </a:t>
            </a:r>
            <a:r>
              <a:rPr lang="en-US" sz="1000"/>
              <a:t>=&gt; Left, </a:t>
            </a:r>
            <a:r>
              <a:rPr b="1" lang="en-US" sz="1000"/>
              <a:t>Root,</a:t>
            </a:r>
            <a:r>
              <a:rPr lang="en-US" sz="1000"/>
              <a:t> Right. </a:t>
            </a:r>
            <a:br>
              <a:rPr lang="en-US" sz="1000"/>
            </a:br>
            <a:r>
              <a:rPr b="1" lang="en-US" sz="1000"/>
              <a:t>Preorder </a:t>
            </a:r>
            <a:r>
              <a:rPr lang="en-US" sz="1000"/>
              <a:t>=&gt;</a:t>
            </a:r>
            <a:r>
              <a:rPr b="1" lang="en-US" sz="1000"/>
              <a:t> Root, </a:t>
            </a:r>
            <a:r>
              <a:rPr lang="en-US" sz="1000"/>
              <a:t>Left,Right.</a:t>
            </a:r>
            <a:br>
              <a:rPr lang="en-US" sz="1000"/>
            </a:br>
            <a:r>
              <a:rPr b="1" lang="en-US" sz="1000"/>
              <a:t>Post order </a:t>
            </a:r>
            <a:r>
              <a:rPr lang="en-US" sz="1000"/>
              <a:t>=&gt; Left, Right, </a:t>
            </a:r>
            <a:r>
              <a:rPr b="1" lang="en-US" sz="1000"/>
              <a:t>Root.</a:t>
            </a:r>
            <a:br>
              <a:rPr lang="en-US" sz="1800">
                <a:latin typeface="Calibri"/>
                <a:ea typeface="Calibri"/>
                <a:cs typeface="Calibri"/>
                <a:sym typeface="Calibri"/>
              </a:rPr>
            </a:br>
            <a:br>
              <a:rPr lang="en-US" sz="1800">
                <a:latin typeface="Calibri"/>
                <a:ea typeface="Calibri"/>
                <a:cs typeface="Calibri"/>
                <a:sym typeface="Calibri"/>
              </a:rPr>
            </a:b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5" name="Google Shape;605;g31f31d0a28d_0_199"/>
          <p:cNvSpPr txBox="1"/>
          <p:nvPr/>
        </p:nvSpPr>
        <p:spPr>
          <a:xfrm>
            <a:off x="130860" y="3109223"/>
            <a:ext cx="788700" cy="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sng" cap="none" strike="noStrike">
                <a:solidFill>
                  <a:srgbClr val="0000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Binary trees Ch 12.2–3</a:t>
            </a:r>
            <a:endParaRPr b="0" i="0" sz="6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606" name="Google Shape;606;g31f31d0a28d_0_19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57500" y="1098950"/>
            <a:ext cx="1901875" cy="1953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31f334dfcb5_0_41"/>
          <p:cNvSpPr txBox="1"/>
          <p:nvPr>
            <p:ph idx="1" type="body"/>
          </p:nvPr>
        </p:nvSpPr>
        <p:spPr>
          <a:xfrm>
            <a:off x="85600" y="442838"/>
            <a:ext cx="5680200" cy="21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-85089" lvl="0" marL="10413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lang="en-US" sz="1100"/>
              <a:t>For </a:t>
            </a:r>
            <a:r>
              <a:rPr b="1" lang="en-US" sz="1100">
                <a:latin typeface="Tahoma"/>
                <a:ea typeface="Tahoma"/>
                <a:cs typeface="Tahoma"/>
                <a:sym typeface="Tahoma"/>
              </a:rPr>
              <a:t>Inorder</a:t>
            </a:r>
            <a:r>
              <a:rPr lang="en-US" sz="1100"/>
              <a:t>, you traverse from the left subtree to the root then to the right subtree.</a:t>
            </a:r>
            <a:endParaRPr sz="1100"/>
          </a:p>
          <a:p>
            <a:pPr indent="-85089" lvl="0" marL="10413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lang="en-US" sz="1100"/>
              <a:t>For </a:t>
            </a:r>
            <a:r>
              <a:rPr b="1" lang="en-US" sz="1100">
                <a:latin typeface="Tahoma"/>
                <a:ea typeface="Tahoma"/>
                <a:cs typeface="Tahoma"/>
                <a:sym typeface="Tahoma"/>
              </a:rPr>
              <a:t>Preorder</a:t>
            </a:r>
            <a:r>
              <a:rPr lang="en-US" sz="1100"/>
              <a:t>, you traverse from the root to the left subtree then to the right subtree.</a:t>
            </a:r>
            <a:endParaRPr sz="1100"/>
          </a:p>
          <a:p>
            <a:pPr indent="-85089" lvl="0" marL="10413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lang="en-US" sz="1100"/>
              <a:t>For </a:t>
            </a:r>
            <a:r>
              <a:rPr b="1" lang="en-US" sz="1100">
                <a:latin typeface="Tahoma"/>
                <a:ea typeface="Tahoma"/>
                <a:cs typeface="Tahoma"/>
                <a:sym typeface="Tahoma"/>
              </a:rPr>
              <a:t>Post order</a:t>
            </a:r>
            <a:r>
              <a:rPr lang="en-US" sz="1100"/>
              <a:t>, you traverse from the left subtree to the right subtree then to the root.</a:t>
            </a:r>
            <a:br>
              <a:rPr lang="en-US" sz="1100"/>
            </a:br>
            <a:endParaRPr sz="1100"/>
          </a:p>
          <a:p>
            <a:pPr indent="0" lvl="0" marL="15240" marR="3190240" rtl="0" algn="l">
              <a:lnSpc>
                <a:spcPct val="97000"/>
              </a:lnSpc>
              <a:spcBef>
                <a:spcPts val="405"/>
              </a:spcBef>
              <a:spcAft>
                <a:spcPts val="0"/>
              </a:spcAft>
              <a:buSzPts val="1400"/>
              <a:buNone/>
            </a:pPr>
            <a:r>
              <a:rPr b="1" lang="en-US" sz="1000"/>
              <a:t>Inorder </a:t>
            </a:r>
            <a:r>
              <a:rPr lang="en-US" sz="1000"/>
              <a:t>=&gt; Left, </a:t>
            </a:r>
            <a:r>
              <a:rPr b="1" lang="en-US" sz="1000"/>
              <a:t>Root,</a:t>
            </a:r>
            <a:r>
              <a:rPr lang="en-US" sz="1000"/>
              <a:t> Right. </a:t>
            </a:r>
            <a:br>
              <a:rPr lang="en-US" sz="1000"/>
            </a:br>
            <a:r>
              <a:rPr b="1" lang="en-US" sz="1000"/>
              <a:t>Preorder </a:t>
            </a:r>
            <a:r>
              <a:rPr lang="en-US" sz="1000"/>
              <a:t>=&gt;</a:t>
            </a:r>
            <a:r>
              <a:rPr b="1" lang="en-US" sz="1000"/>
              <a:t> Root, </a:t>
            </a:r>
            <a:r>
              <a:rPr lang="en-US" sz="1000"/>
              <a:t>Left,Right.</a:t>
            </a:r>
            <a:br>
              <a:rPr lang="en-US" sz="1000"/>
            </a:br>
            <a:r>
              <a:rPr b="1" lang="en-US" sz="1000"/>
              <a:t>Post order </a:t>
            </a:r>
            <a:r>
              <a:rPr lang="en-US" sz="1000"/>
              <a:t>=&gt; Left, Right, </a:t>
            </a:r>
            <a:r>
              <a:rPr b="1" lang="en-US" sz="1000"/>
              <a:t>Root.</a:t>
            </a:r>
            <a:br>
              <a:rPr lang="en-US" sz="1800">
                <a:latin typeface="Calibri"/>
                <a:ea typeface="Calibri"/>
                <a:cs typeface="Calibri"/>
                <a:sym typeface="Calibri"/>
              </a:rPr>
            </a:br>
            <a:br>
              <a:rPr lang="en-US" sz="1800">
                <a:latin typeface="Calibri"/>
                <a:ea typeface="Calibri"/>
                <a:cs typeface="Calibri"/>
                <a:sym typeface="Calibri"/>
              </a:rPr>
            </a:br>
            <a:r>
              <a:rPr lang="en-US" sz="1400">
                <a:latin typeface="Calibri"/>
                <a:ea typeface="Calibri"/>
                <a:cs typeface="Calibri"/>
                <a:sym typeface="Calibri"/>
              </a:rPr>
              <a:t>Post order answer:Homework</a:t>
            </a:r>
            <a:br>
              <a:rPr lang="en-US" sz="1400">
                <a:latin typeface="Calibri"/>
                <a:ea typeface="Calibri"/>
                <a:cs typeface="Calibri"/>
                <a:sym typeface="Calibri"/>
              </a:rPr>
            </a:br>
            <a:r>
              <a:rPr lang="en-US" sz="1400">
                <a:latin typeface="Calibri"/>
                <a:ea typeface="Calibri"/>
                <a:cs typeface="Calibri"/>
                <a:sym typeface="Calibri"/>
              </a:rPr>
              <a:t>–solve it own your own</a:t>
            </a:r>
            <a:br>
              <a:rPr lang="en-US" sz="1800">
                <a:latin typeface="Calibri"/>
                <a:ea typeface="Calibri"/>
                <a:cs typeface="Calibri"/>
                <a:sym typeface="Calibri"/>
              </a:rPr>
            </a:b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2" name="Google Shape;612;g31f334dfcb5_0_41"/>
          <p:cNvSpPr txBox="1"/>
          <p:nvPr/>
        </p:nvSpPr>
        <p:spPr>
          <a:xfrm>
            <a:off x="130860" y="3109223"/>
            <a:ext cx="788700" cy="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sng" cap="none" strike="noStrike">
                <a:solidFill>
                  <a:srgbClr val="0000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Binary trees Ch 12.2–3</a:t>
            </a:r>
            <a:endParaRPr b="0" i="0" sz="6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613" name="Google Shape;613;g31f334dfcb5_0_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34700" y="1220326"/>
            <a:ext cx="2766700" cy="1740400"/>
          </a:xfrm>
          <a:prstGeom prst="rect">
            <a:avLst/>
          </a:prstGeom>
          <a:noFill/>
          <a:ln>
            <a:noFill/>
          </a:ln>
        </p:spPr>
      </p:pic>
      <p:sp>
        <p:nvSpPr>
          <p:cNvPr id="614" name="Google Shape;614;g31f334dfcb5_0_41"/>
          <p:cNvSpPr txBox="1"/>
          <p:nvPr>
            <p:ph type="title"/>
          </p:nvPr>
        </p:nvSpPr>
        <p:spPr>
          <a:xfrm>
            <a:off x="1279048" y="94225"/>
            <a:ext cx="2778300" cy="30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9900">
            <a:spAutoFit/>
          </a:bodyPr>
          <a:lstStyle/>
          <a:p>
            <a:pPr indent="0" lvl="0" marL="53467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 sz="1400">
                <a:solidFill>
                  <a:srgbClr val="394663"/>
                </a:solidFill>
                <a:latin typeface="Trebuchet MS"/>
                <a:ea typeface="Trebuchet MS"/>
                <a:cs typeface="Trebuchet MS"/>
                <a:sym typeface="Trebuchet MS"/>
              </a:rPr>
              <a:t>Tree Traversal (post order)</a:t>
            </a:r>
            <a:endParaRPr sz="14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739bfcf57b_16_0"/>
          <p:cNvSpPr txBox="1"/>
          <p:nvPr>
            <p:ph type="title"/>
          </p:nvPr>
        </p:nvSpPr>
        <p:spPr>
          <a:xfrm>
            <a:off x="2102100" y="154500"/>
            <a:ext cx="1783200" cy="2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Trees and forests</a:t>
            </a:r>
            <a:endParaRPr/>
          </a:p>
        </p:txBody>
      </p:sp>
      <p:sp>
        <p:nvSpPr>
          <p:cNvPr id="122" name="Google Shape;122;g3739bfcf57b_16_0"/>
          <p:cNvSpPr txBox="1"/>
          <p:nvPr/>
        </p:nvSpPr>
        <p:spPr>
          <a:xfrm>
            <a:off x="130860" y="3104757"/>
            <a:ext cx="837600" cy="1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sng" cap="none" strike="noStrike">
                <a:solidFill>
                  <a:srgbClr val="0000FF"/>
                </a:solidFill>
                <a:latin typeface="Tahoma"/>
                <a:ea typeface="Tahoma"/>
                <a:cs typeface="Tahoma"/>
                <a:sym typeface="Tahoma"/>
                <a:hlinkClick action="ppaction://hlinksldjump"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Trees Ch B.5, 10.4, 12.1</a:t>
            </a:r>
            <a:endParaRPr b="0" i="0" sz="6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23" name="Google Shape;123;g3739bfcf57b_16_0"/>
          <p:cNvSpPr txBox="1"/>
          <p:nvPr/>
        </p:nvSpPr>
        <p:spPr>
          <a:xfrm>
            <a:off x="256743" y="565480"/>
            <a:ext cx="5217900" cy="24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305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Applications of tree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marR="0" rtl="0" algn="l">
              <a:lnSpc>
                <a:spcPct val="115000"/>
              </a:lnSpc>
              <a:spcBef>
                <a:spcPts val="305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●"/>
            </a:pPr>
            <a:r>
              <a:rPr b="1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Continuous Sorting with Trees</a:t>
            </a: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Using a Binary Search Tree (BST), new data can be </a:t>
            </a:r>
            <a:r>
              <a:rPr b="0" i="0" lang="en-US" sz="1000" u="sng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inserted in a sorted manner </a:t>
            </a:r>
            <a:r>
              <a:rPr b="1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without re-sorting</a:t>
            </a: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the entire array.</a:t>
            </a:r>
            <a:b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●"/>
            </a:pPr>
            <a:r>
              <a:rPr b="1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Folder/File System</a:t>
            </a: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A tree structure represents folders (branches) and files (leaf nodes) in a system, with the desktop as the root.</a:t>
            </a:r>
            <a:b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●"/>
            </a:pPr>
            <a:r>
              <a:rPr b="1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Electrical Circuit Design</a:t>
            </a: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Trees model </a:t>
            </a:r>
            <a:r>
              <a:rPr b="1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electricity distribution</a:t>
            </a: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from a central point to homes and industries.</a:t>
            </a:r>
            <a:b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●"/>
            </a:pPr>
            <a:r>
              <a:rPr b="1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Network Routing</a:t>
            </a: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Trees are used to determine </a:t>
            </a:r>
            <a:r>
              <a:rPr b="1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efficient routes</a:t>
            </a: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for </a:t>
            </a:r>
            <a:r>
              <a:rPr b="1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 packets</a:t>
            </a: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in computer networks.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305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31f334dfcb5_0_51"/>
          <p:cNvSpPr txBox="1"/>
          <p:nvPr>
            <p:ph idx="1" type="body"/>
          </p:nvPr>
        </p:nvSpPr>
        <p:spPr>
          <a:xfrm>
            <a:off x="85600" y="442838"/>
            <a:ext cx="5680200" cy="19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-85089" lvl="0" marL="10413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lang="en-US" sz="1100"/>
              <a:t>For </a:t>
            </a:r>
            <a:r>
              <a:rPr b="1" lang="en-US" sz="1100">
                <a:latin typeface="Tahoma"/>
                <a:ea typeface="Tahoma"/>
                <a:cs typeface="Tahoma"/>
                <a:sym typeface="Tahoma"/>
              </a:rPr>
              <a:t>Inorder</a:t>
            </a:r>
            <a:r>
              <a:rPr lang="en-US" sz="1100"/>
              <a:t>, you traverse from the left subtree to the root then to the right subtree.</a:t>
            </a:r>
            <a:endParaRPr sz="1100"/>
          </a:p>
          <a:p>
            <a:pPr indent="-85089" lvl="0" marL="10413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lang="en-US" sz="1100"/>
              <a:t>For </a:t>
            </a:r>
            <a:r>
              <a:rPr b="1" lang="en-US" sz="1100">
                <a:latin typeface="Tahoma"/>
                <a:ea typeface="Tahoma"/>
                <a:cs typeface="Tahoma"/>
                <a:sym typeface="Tahoma"/>
              </a:rPr>
              <a:t>Preorder</a:t>
            </a:r>
            <a:r>
              <a:rPr lang="en-US" sz="1100"/>
              <a:t>, you traverse from the root to the left subtree then to the right subtree.</a:t>
            </a:r>
            <a:endParaRPr sz="1100"/>
          </a:p>
          <a:p>
            <a:pPr indent="-85089" lvl="0" marL="10413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lang="en-US" sz="1100"/>
              <a:t>For </a:t>
            </a:r>
            <a:r>
              <a:rPr b="1" lang="en-US" sz="1100">
                <a:latin typeface="Tahoma"/>
                <a:ea typeface="Tahoma"/>
                <a:cs typeface="Tahoma"/>
                <a:sym typeface="Tahoma"/>
              </a:rPr>
              <a:t>Post order</a:t>
            </a:r>
            <a:r>
              <a:rPr lang="en-US" sz="1100"/>
              <a:t>, you traverse from the left subtree to the right subtree then to the root.</a:t>
            </a:r>
            <a:br>
              <a:rPr lang="en-US" sz="1100"/>
            </a:br>
            <a:endParaRPr sz="1100"/>
          </a:p>
          <a:p>
            <a:pPr indent="0" lvl="0" marL="15240" marR="3190240" rtl="0" algn="l">
              <a:lnSpc>
                <a:spcPct val="97000"/>
              </a:lnSpc>
              <a:spcBef>
                <a:spcPts val="405"/>
              </a:spcBef>
              <a:spcAft>
                <a:spcPts val="0"/>
              </a:spcAft>
              <a:buSzPts val="1400"/>
              <a:buNone/>
            </a:pPr>
            <a:r>
              <a:rPr b="1" lang="en-US" sz="1000"/>
              <a:t>Inorder </a:t>
            </a:r>
            <a:r>
              <a:rPr lang="en-US" sz="1000"/>
              <a:t>=&gt; Left, </a:t>
            </a:r>
            <a:r>
              <a:rPr b="1" lang="en-US" sz="1000"/>
              <a:t>Root,</a:t>
            </a:r>
            <a:r>
              <a:rPr lang="en-US" sz="1000"/>
              <a:t> Right. </a:t>
            </a:r>
            <a:br>
              <a:rPr lang="en-US" sz="1000"/>
            </a:br>
            <a:r>
              <a:rPr b="1" lang="en-US" sz="1000"/>
              <a:t>Preorder </a:t>
            </a:r>
            <a:r>
              <a:rPr lang="en-US" sz="1000"/>
              <a:t>=&gt;</a:t>
            </a:r>
            <a:r>
              <a:rPr b="1" lang="en-US" sz="1000"/>
              <a:t> Root, </a:t>
            </a:r>
            <a:r>
              <a:rPr lang="en-US" sz="1000"/>
              <a:t>Left,Right.</a:t>
            </a:r>
            <a:br>
              <a:rPr lang="en-US" sz="1000"/>
            </a:br>
            <a:r>
              <a:rPr b="1" lang="en-US" sz="1000"/>
              <a:t>Post order </a:t>
            </a:r>
            <a:r>
              <a:rPr lang="en-US" sz="1000"/>
              <a:t>=&gt; Left, Right, </a:t>
            </a:r>
            <a:r>
              <a:rPr b="1" lang="en-US" sz="1000"/>
              <a:t>Root.</a:t>
            </a:r>
            <a:br>
              <a:rPr lang="en-US" sz="1800">
                <a:latin typeface="Calibri"/>
                <a:ea typeface="Calibri"/>
                <a:cs typeface="Calibri"/>
                <a:sym typeface="Calibri"/>
              </a:rPr>
            </a:br>
            <a:br>
              <a:rPr lang="en-US" sz="1800"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Post order answer:</a:t>
            </a:r>
            <a:br>
              <a:rPr lang="en-US" sz="1800">
                <a:latin typeface="Calibri"/>
                <a:ea typeface="Calibri"/>
                <a:cs typeface="Calibri"/>
                <a:sym typeface="Calibri"/>
              </a:rPr>
            </a:b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0" name="Google Shape;620;g31f334dfcb5_0_51"/>
          <p:cNvSpPr txBox="1"/>
          <p:nvPr/>
        </p:nvSpPr>
        <p:spPr>
          <a:xfrm>
            <a:off x="130860" y="3109223"/>
            <a:ext cx="788700" cy="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sng" cap="none" strike="noStrike">
                <a:solidFill>
                  <a:srgbClr val="0000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Binary trees Ch 12.2–3</a:t>
            </a:r>
            <a:endParaRPr b="0" i="0" sz="6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621" name="Google Shape;621;g31f334dfcb5_0_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1226" y="2417917"/>
            <a:ext cx="1476017" cy="20023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2" name="Google Shape;622;g31f334dfcb5_0_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67850" y="1272376"/>
            <a:ext cx="2785625" cy="1752325"/>
          </a:xfrm>
          <a:prstGeom prst="rect">
            <a:avLst/>
          </a:prstGeom>
          <a:noFill/>
          <a:ln>
            <a:noFill/>
          </a:ln>
        </p:spPr>
      </p:pic>
      <p:sp>
        <p:nvSpPr>
          <p:cNvPr id="623" name="Google Shape;623;g31f334dfcb5_0_51"/>
          <p:cNvSpPr txBox="1"/>
          <p:nvPr>
            <p:ph type="title"/>
          </p:nvPr>
        </p:nvSpPr>
        <p:spPr>
          <a:xfrm>
            <a:off x="1279048" y="94225"/>
            <a:ext cx="2778300" cy="30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9900">
            <a:spAutoFit/>
          </a:bodyPr>
          <a:lstStyle/>
          <a:p>
            <a:pPr indent="0" lvl="0" marL="53467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 sz="1400">
                <a:solidFill>
                  <a:srgbClr val="394663"/>
                </a:solidFill>
                <a:latin typeface="Trebuchet MS"/>
                <a:ea typeface="Trebuchet MS"/>
                <a:cs typeface="Trebuchet MS"/>
                <a:sym typeface="Trebuchet MS"/>
              </a:rPr>
              <a:t>Tree Traversal (post order)</a:t>
            </a:r>
            <a:endParaRPr sz="1400"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3739bfcf57b_16_13"/>
          <p:cNvSpPr txBox="1"/>
          <p:nvPr/>
        </p:nvSpPr>
        <p:spPr>
          <a:xfrm>
            <a:off x="130860" y="3109223"/>
            <a:ext cx="788700" cy="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sng" cap="none" strike="noStrike">
                <a:solidFill>
                  <a:srgbClr val="0000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Binary trees Ch 12.2–3</a:t>
            </a:r>
            <a:endParaRPr b="0" i="0" sz="6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29" name="Google Shape;629;g3739bfcf57b_16_13"/>
          <p:cNvSpPr txBox="1"/>
          <p:nvPr>
            <p:ph type="title"/>
          </p:nvPr>
        </p:nvSpPr>
        <p:spPr>
          <a:xfrm>
            <a:off x="1279048" y="94225"/>
            <a:ext cx="2778300" cy="30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9900">
            <a:spAutoFit/>
          </a:bodyPr>
          <a:lstStyle/>
          <a:p>
            <a:pPr indent="0" lvl="0" marL="53467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 sz="1400">
                <a:solidFill>
                  <a:srgbClr val="394663"/>
                </a:solidFill>
                <a:latin typeface="Trebuchet MS"/>
                <a:ea typeface="Trebuchet MS"/>
                <a:cs typeface="Trebuchet MS"/>
                <a:sym typeface="Trebuchet MS"/>
              </a:rPr>
              <a:t>Tree Traversal (post order)</a:t>
            </a:r>
            <a:endParaRPr sz="14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630" name="Google Shape;630;g3739bfcf57b_16_13" title="Traversal.png"/>
          <p:cNvPicPr preferRelativeResize="0"/>
          <p:nvPr/>
        </p:nvPicPr>
        <p:blipFill rotWithShape="1">
          <a:blip r:embed="rId3">
            <a:alphaModFix/>
          </a:blip>
          <a:srcRect b="30166" l="0" r="0" t="0"/>
          <a:stretch/>
        </p:blipFill>
        <p:spPr>
          <a:xfrm>
            <a:off x="36075" y="620275"/>
            <a:ext cx="5639700" cy="1303801"/>
          </a:xfrm>
          <a:prstGeom prst="rect">
            <a:avLst/>
          </a:prstGeom>
          <a:noFill/>
          <a:ln>
            <a:noFill/>
          </a:ln>
        </p:spPr>
      </p:pic>
      <p:sp>
        <p:nvSpPr>
          <p:cNvPr id="631" name="Google Shape;631;g3739bfcf57b_16_13"/>
          <p:cNvSpPr txBox="1"/>
          <p:nvPr/>
        </p:nvSpPr>
        <p:spPr>
          <a:xfrm>
            <a:off x="802825" y="2145275"/>
            <a:ext cx="3667200" cy="5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5240" marR="3190240" rtl="0" algn="l">
              <a:lnSpc>
                <a:spcPct val="97000"/>
              </a:lnSpc>
              <a:spcBef>
                <a:spcPts val="40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632" name="Google Shape;632;g3739bfcf57b_16_13"/>
          <p:cNvSpPr txBox="1"/>
          <p:nvPr/>
        </p:nvSpPr>
        <p:spPr>
          <a:xfrm>
            <a:off x="1377000" y="1997575"/>
            <a:ext cx="4028400" cy="6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5240" marR="1015916" rtl="0" algn="l">
              <a:lnSpc>
                <a:spcPct val="97000"/>
              </a:lnSpc>
              <a:spcBef>
                <a:spcPts val="405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–solve it own your own</a:t>
            </a:r>
            <a:endParaRPr b="0" i="0" sz="12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375ac673496_1_37"/>
          <p:cNvSpPr txBox="1"/>
          <p:nvPr/>
        </p:nvSpPr>
        <p:spPr>
          <a:xfrm>
            <a:off x="130860" y="3109223"/>
            <a:ext cx="788700" cy="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3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sng" cap="none" strike="noStrike">
                <a:solidFill>
                  <a:srgbClr val="0000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Binary trees Ch 12.2–3</a:t>
            </a:r>
            <a:endParaRPr b="0" i="0" sz="6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38" name="Google Shape;638;g375ac673496_1_37"/>
          <p:cNvSpPr txBox="1"/>
          <p:nvPr>
            <p:ph type="title"/>
          </p:nvPr>
        </p:nvSpPr>
        <p:spPr>
          <a:xfrm>
            <a:off x="1279048" y="94225"/>
            <a:ext cx="2778300" cy="30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9900">
            <a:spAutoFit/>
          </a:bodyPr>
          <a:lstStyle/>
          <a:p>
            <a:pPr indent="0" lvl="0" marL="53467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 sz="1400">
                <a:solidFill>
                  <a:srgbClr val="394663"/>
                </a:solidFill>
                <a:latin typeface="Trebuchet MS"/>
                <a:ea typeface="Trebuchet MS"/>
                <a:cs typeface="Trebuchet MS"/>
                <a:sym typeface="Trebuchet MS"/>
              </a:rPr>
              <a:t>Tree Traversal (post order)</a:t>
            </a:r>
            <a:endParaRPr sz="140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639" name="Google Shape;639;g375ac673496_1_37" title="Traversal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075" y="620275"/>
            <a:ext cx="5639700" cy="1867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26"/>
          <p:cNvSpPr txBox="1"/>
          <p:nvPr>
            <p:ph type="title"/>
          </p:nvPr>
        </p:nvSpPr>
        <p:spPr>
          <a:xfrm>
            <a:off x="1707260" y="94233"/>
            <a:ext cx="23502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61087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Home work</a:t>
            </a:r>
            <a:endParaRPr/>
          </a:p>
        </p:txBody>
      </p:sp>
      <p:sp>
        <p:nvSpPr>
          <p:cNvPr id="645" name="Google Shape;645;p26"/>
          <p:cNvSpPr txBox="1"/>
          <p:nvPr/>
        </p:nvSpPr>
        <p:spPr>
          <a:xfrm>
            <a:off x="257347" y="896200"/>
            <a:ext cx="1966200" cy="1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646" name="Google Shape;646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44025" y="1614319"/>
            <a:ext cx="3377185" cy="1150620"/>
          </a:xfrm>
          <a:prstGeom prst="rect">
            <a:avLst/>
          </a:prstGeom>
          <a:noFill/>
          <a:ln>
            <a:noFill/>
          </a:ln>
        </p:spPr>
      </p:pic>
      <p:sp>
        <p:nvSpPr>
          <p:cNvPr id="647" name="Google Shape;647;p26"/>
          <p:cNvSpPr/>
          <p:nvPr/>
        </p:nvSpPr>
        <p:spPr>
          <a:xfrm>
            <a:off x="61722" y="2919222"/>
            <a:ext cx="1828800" cy="0"/>
          </a:xfrm>
          <a:custGeom>
            <a:rect b="b" l="l" r="r" t="t"/>
            <a:pathLst>
              <a:path extrusionOk="0" h="120000" w="1828800">
                <a:moveTo>
                  <a:pt x="0" y="0"/>
                </a:moveTo>
                <a:lnTo>
                  <a:pt x="1828800" y="0"/>
                </a:lnTo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8" name="Google Shape;648;p26"/>
          <p:cNvSpPr txBox="1"/>
          <p:nvPr/>
        </p:nvSpPr>
        <p:spPr>
          <a:xfrm>
            <a:off x="5373370" y="3103270"/>
            <a:ext cx="223520" cy="11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none" cap="none" strike="noStrike">
                <a:solidFill>
                  <a:srgbClr val="3A466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28/24</a:t>
            </a:r>
            <a:endParaRPr b="0" i="0" sz="6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49" name="Google Shape;649;p26"/>
          <p:cNvSpPr txBox="1"/>
          <p:nvPr/>
        </p:nvSpPr>
        <p:spPr>
          <a:xfrm>
            <a:off x="99974" y="2764942"/>
            <a:ext cx="551180" cy="2089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38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Image:</a:t>
            </a:r>
            <a:r>
              <a:rPr b="0" baseline="30000" i="0" lang="en-US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endParaRPr b="0" baseline="30000" i="0" sz="1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50" name="Google Shape;650;p26"/>
          <p:cNvSpPr txBox="1"/>
          <p:nvPr/>
        </p:nvSpPr>
        <p:spPr>
          <a:xfrm>
            <a:off x="264566" y="2980435"/>
            <a:ext cx="949325" cy="1022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38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"/>
              <a:buFont typeface="Arial"/>
              <a:buNone/>
            </a:pPr>
            <a:r>
              <a:rPr b="0" baseline="30000" i="0" lang="en-US" sz="45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r>
              <a:rPr b="0" i="0" lang="en-US" sz="500" u="sng" cap="none" strike="noStrik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https://www.geeksfo</a:t>
            </a:r>
            <a:r>
              <a:rPr b="0" i="0" lang="en-US" sz="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rgeeks.org</a:t>
            </a:r>
            <a:endParaRPr b="0" i="0" sz="5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51" name="Google Shape;651;p26"/>
          <p:cNvSpPr txBox="1"/>
          <p:nvPr/>
        </p:nvSpPr>
        <p:spPr>
          <a:xfrm>
            <a:off x="99975" y="392350"/>
            <a:ext cx="3377100" cy="8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Inorder =&gt; Left, Root, Right.</a:t>
            </a:r>
            <a:endParaRPr b="1" i="0" sz="10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Preorder =&gt; Root, Left, Right.</a:t>
            </a:r>
            <a:endParaRPr b="1" i="0" sz="10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Post order =&gt; Left, Right, Root.</a:t>
            </a:r>
            <a:endParaRPr b="1" i="0" sz="10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31f31d0a28d_0_169"/>
          <p:cNvSpPr txBox="1"/>
          <p:nvPr>
            <p:ph type="title"/>
          </p:nvPr>
        </p:nvSpPr>
        <p:spPr>
          <a:xfrm>
            <a:off x="1707260" y="94233"/>
            <a:ext cx="23502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61087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Home work</a:t>
            </a:r>
            <a:endParaRPr/>
          </a:p>
        </p:txBody>
      </p:sp>
      <p:sp>
        <p:nvSpPr>
          <p:cNvPr id="657" name="Google Shape;657;g31f31d0a28d_0_169"/>
          <p:cNvSpPr txBox="1"/>
          <p:nvPr/>
        </p:nvSpPr>
        <p:spPr>
          <a:xfrm>
            <a:off x="257347" y="896200"/>
            <a:ext cx="1966200" cy="1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658" name="Google Shape;658;g31f31d0a28d_0_1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44025" y="1614319"/>
            <a:ext cx="3377185" cy="1150620"/>
          </a:xfrm>
          <a:prstGeom prst="rect">
            <a:avLst/>
          </a:prstGeom>
          <a:noFill/>
          <a:ln>
            <a:noFill/>
          </a:ln>
        </p:spPr>
      </p:pic>
      <p:sp>
        <p:nvSpPr>
          <p:cNvPr id="659" name="Google Shape;659;g31f31d0a28d_0_169"/>
          <p:cNvSpPr/>
          <p:nvPr/>
        </p:nvSpPr>
        <p:spPr>
          <a:xfrm>
            <a:off x="61722" y="2919222"/>
            <a:ext cx="1828800" cy="0"/>
          </a:xfrm>
          <a:custGeom>
            <a:rect b="b" l="l" r="r" t="t"/>
            <a:pathLst>
              <a:path extrusionOk="0" h="120000" w="1828800">
                <a:moveTo>
                  <a:pt x="0" y="0"/>
                </a:moveTo>
                <a:lnTo>
                  <a:pt x="1828800" y="0"/>
                </a:lnTo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0" name="Google Shape;660;g31f31d0a28d_0_169"/>
          <p:cNvSpPr txBox="1"/>
          <p:nvPr/>
        </p:nvSpPr>
        <p:spPr>
          <a:xfrm>
            <a:off x="5373370" y="3103270"/>
            <a:ext cx="223500" cy="1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none" cap="none" strike="noStrike">
                <a:solidFill>
                  <a:srgbClr val="3A466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28/24</a:t>
            </a:r>
            <a:endParaRPr b="0" i="0" sz="6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61" name="Google Shape;661;g31f31d0a28d_0_169"/>
          <p:cNvSpPr txBox="1"/>
          <p:nvPr/>
        </p:nvSpPr>
        <p:spPr>
          <a:xfrm>
            <a:off x="99976" y="2764950"/>
            <a:ext cx="1199700" cy="1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38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Image:</a:t>
            </a:r>
            <a:r>
              <a:rPr b="0" baseline="30000" i="0" lang="en-US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endParaRPr b="0" baseline="30000" i="0" sz="1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62" name="Google Shape;662;g31f31d0a28d_0_169"/>
          <p:cNvSpPr txBox="1"/>
          <p:nvPr/>
        </p:nvSpPr>
        <p:spPr>
          <a:xfrm>
            <a:off x="264566" y="2980435"/>
            <a:ext cx="949200" cy="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38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"/>
              <a:buFont typeface="Arial"/>
              <a:buNone/>
            </a:pPr>
            <a:r>
              <a:rPr b="0" baseline="30000" i="0" lang="en-US" sz="45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r>
              <a:rPr b="0" i="0" lang="en-US" sz="500" u="sng" cap="none" strike="noStrik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https://www.geeksfo</a:t>
            </a:r>
            <a:r>
              <a:rPr b="0" i="0" lang="en-US" sz="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rgeeks.org</a:t>
            </a:r>
            <a:endParaRPr b="0" i="0" sz="5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63" name="Google Shape;663;g31f31d0a28d_0_169"/>
          <p:cNvSpPr txBox="1"/>
          <p:nvPr/>
        </p:nvSpPr>
        <p:spPr>
          <a:xfrm>
            <a:off x="128813" y="481525"/>
            <a:ext cx="5607600" cy="8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US" sz="9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Inorder =&gt; Left, Root, Right. (4 10 12 | 15| 18 22 24| 25| 31 35 44| 50| 66 70 90)</a:t>
            </a:r>
            <a:endParaRPr b="1" i="0" sz="95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US" sz="9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Preorder =&gt; Root, Left, Right. (25 15 10| 4 12 | 22 18 24 | 50| 35| 31 44| 70 66 90)</a:t>
            </a:r>
            <a:endParaRPr b="1" i="0" sz="95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US" sz="9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Post order =&gt; Left, Right, Root. (4 12 10 | 18 24 22| 15 | 31 44| 35| 66 90 70| 50 25)</a:t>
            </a:r>
            <a:endParaRPr b="1" i="0" sz="95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34bf21037f4_0_0"/>
          <p:cNvSpPr txBox="1"/>
          <p:nvPr>
            <p:ph type="title"/>
          </p:nvPr>
        </p:nvSpPr>
        <p:spPr>
          <a:xfrm>
            <a:off x="1707260" y="94233"/>
            <a:ext cx="23502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61087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Home work</a:t>
            </a:r>
            <a:endParaRPr/>
          </a:p>
        </p:txBody>
      </p:sp>
      <p:sp>
        <p:nvSpPr>
          <p:cNvPr id="669" name="Google Shape;669;g34bf21037f4_0_0"/>
          <p:cNvSpPr/>
          <p:nvPr/>
        </p:nvSpPr>
        <p:spPr>
          <a:xfrm>
            <a:off x="61722" y="2919222"/>
            <a:ext cx="1828800" cy="0"/>
          </a:xfrm>
          <a:custGeom>
            <a:rect b="b" l="l" r="r" t="t"/>
            <a:pathLst>
              <a:path extrusionOk="0" h="120000" w="1828800">
                <a:moveTo>
                  <a:pt x="0" y="0"/>
                </a:moveTo>
                <a:lnTo>
                  <a:pt x="1828800" y="0"/>
                </a:lnTo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0" name="Google Shape;670;g34bf21037f4_0_0"/>
          <p:cNvSpPr txBox="1"/>
          <p:nvPr/>
        </p:nvSpPr>
        <p:spPr>
          <a:xfrm>
            <a:off x="5373370" y="3103270"/>
            <a:ext cx="223500" cy="1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none" cap="none" strike="noStrike">
                <a:solidFill>
                  <a:srgbClr val="3A466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28/24</a:t>
            </a:r>
            <a:endParaRPr b="0" i="0" sz="6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671" name="Google Shape;671;g34bf21037f4_0_0" title="traversal_p2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79000" y="676238"/>
            <a:ext cx="3124722" cy="2036225"/>
          </a:xfrm>
          <a:prstGeom prst="rect">
            <a:avLst/>
          </a:prstGeom>
          <a:noFill/>
          <a:ln>
            <a:noFill/>
          </a:ln>
        </p:spPr>
      </p:pic>
      <p:sp>
        <p:nvSpPr>
          <p:cNvPr id="672" name="Google Shape;672;g34bf21037f4_0_0"/>
          <p:cNvSpPr txBox="1"/>
          <p:nvPr/>
        </p:nvSpPr>
        <p:spPr>
          <a:xfrm>
            <a:off x="147925" y="676250"/>
            <a:ext cx="2761200" cy="8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Inorder =&gt; Left, Root, Right.</a:t>
            </a:r>
            <a:endParaRPr b="1" i="0" sz="10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Preorder =&gt; Root, Left, Right.</a:t>
            </a:r>
            <a:endParaRPr b="1" i="0" sz="10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Post order =&gt; Left, Right, Root.</a:t>
            </a:r>
            <a:endParaRPr b="1" i="0" sz="10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g34bf21037f4_0_12"/>
          <p:cNvSpPr txBox="1"/>
          <p:nvPr>
            <p:ph type="title"/>
          </p:nvPr>
        </p:nvSpPr>
        <p:spPr>
          <a:xfrm>
            <a:off x="1707260" y="94233"/>
            <a:ext cx="23502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61087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Home work</a:t>
            </a:r>
            <a:endParaRPr/>
          </a:p>
        </p:txBody>
      </p:sp>
      <p:sp>
        <p:nvSpPr>
          <p:cNvPr id="678" name="Google Shape;678;g34bf21037f4_0_12"/>
          <p:cNvSpPr txBox="1"/>
          <p:nvPr/>
        </p:nvSpPr>
        <p:spPr>
          <a:xfrm>
            <a:off x="257347" y="896200"/>
            <a:ext cx="1966200" cy="1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679" name="Google Shape;679;g34bf21037f4_0_12"/>
          <p:cNvSpPr/>
          <p:nvPr/>
        </p:nvSpPr>
        <p:spPr>
          <a:xfrm>
            <a:off x="61722" y="2919222"/>
            <a:ext cx="1828800" cy="0"/>
          </a:xfrm>
          <a:custGeom>
            <a:rect b="b" l="l" r="r" t="t"/>
            <a:pathLst>
              <a:path extrusionOk="0" h="120000" w="1828800">
                <a:moveTo>
                  <a:pt x="0" y="0"/>
                </a:moveTo>
                <a:lnTo>
                  <a:pt x="1828800" y="0"/>
                </a:lnTo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0" name="Google Shape;680;g34bf21037f4_0_12"/>
          <p:cNvSpPr txBox="1"/>
          <p:nvPr/>
        </p:nvSpPr>
        <p:spPr>
          <a:xfrm>
            <a:off x="5373370" y="3103270"/>
            <a:ext cx="223500" cy="1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none" cap="none" strike="noStrike">
                <a:solidFill>
                  <a:srgbClr val="3A466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28/24</a:t>
            </a:r>
            <a:endParaRPr b="0" i="0" sz="6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681" name="Google Shape;681;g34bf21037f4_0_12" title="traversal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8000" y="368725"/>
            <a:ext cx="3895425" cy="2618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g3212967500f_1_16"/>
          <p:cNvSpPr/>
          <p:nvPr/>
        </p:nvSpPr>
        <p:spPr>
          <a:xfrm>
            <a:off x="139445" y="2946653"/>
            <a:ext cx="1828800" cy="0"/>
          </a:xfrm>
          <a:custGeom>
            <a:rect b="b" l="l" r="r" t="t"/>
            <a:pathLst>
              <a:path extrusionOk="0" h="120000" w="1828800">
                <a:moveTo>
                  <a:pt x="0" y="0"/>
                </a:moveTo>
                <a:lnTo>
                  <a:pt x="1828800" y="0"/>
                </a:lnTo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7" name="Google Shape;687;g3212967500f_1_16"/>
          <p:cNvSpPr txBox="1"/>
          <p:nvPr/>
        </p:nvSpPr>
        <p:spPr>
          <a:xfrm>
            <a:off x="2243704" y="1130900"/>
            <a:ext cx="1470300" cy="3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50"/>
              <a:buFont typeface="Arial"/>
              <a:buNone/>
            </a:pPr>
            <a:r>
              <a:rPr b="0" i="0" lang="en-US" sz="245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The End</a:t>
            </a:r>
            <a:endParaRPr b="0" i="0" sz="2450" u="none" cap="none" strike="noStrike">
              <a:solidFill>
                <a:srgbClr val="334669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1f31d0a28d_0_0"/>
          <p:cNvSpPr txBox="1"/>
          <p:nvPr>
            <p:ph type="title"/>
          </p:nvPr>
        </p:nvSpPr>
        <p:spPr>
          <a:xfrm>
            <a:off x="2466303" y="95700"/>
            <a:ext cx="2085900" cy="2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Trees</a:t>
            </a:r>
            <a:endParaRPr/>
          </a:p>
        </p:txBody>
      </p:sp>
      <p:sp>
        <p:nvSpPr>
          <p:cNvPr id="129" name="Google Shape;129;g31f31d0a28d_0_0"/>
          <p:cNvSpPr txBox="1"/>
          <p:nvPr/>
        </p:nvSpPr>
        <p:spPr>
          <a:xfrm>
            <a:off x="130860" y="3104757"/>
            <a:ext cx="837600" cy="1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sng" cap="none" strike="noStrike">
                <a:solidFill>
                  <a:srgbClr val="0000FF"/>
                </a:solidFill>
                <a:latin typeface="Tahoma"/>
                <a:ea typeface="Tahoma"/>
                <a:cs typeface="Tahoma"/>
                <a:sym typeface="Tahoma"/>
                <a:hlinkClick action="ppaction://hlinksldjump"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Trees Ch B.5, 10.4, 12.1</a:t>
            </a:r>
            <a:endParaRPr b="0" i="0" sz="6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30" name="Google Shape;130;g31f31d0a28d_0_0"/>
          <p:cNvSpPr txBox="1"/>
          <p:nvPr/>
        </p:nvSpPr>
        <p:spPr>
          <a:xfrm>
            <a:off x="103225" y="341825"/>
            <a:ext cx="5217000" cy="26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9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147320" lvl="0" marL="160020" marR="0" rtl="0" algn="l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>
                <a:srgbClr val="334669"/>
              </a:buClr>
              <a:buSzPts val="1200"/>
              <a:buFont typeface="Arial"/>
              <a:buChar char="•"/>
            </a:pPr>
            <a:r>
              <a:rPr b="0" i="0" lang="en-US" sz="1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The most general type of tree </a:t>
            </a:r>
            <a:br>
              <a:rPr b="0" i="0" lang="en-US" sz="1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b="0" i="0" lang="en-US" sz="1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is a free tree (or tree)</a:t>
            </a:r>
            <a:br>
              <a:rPr b="0" i="0" lang="en-US" sz="1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endParaRPr b="0" i="0" sz="12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147320" lvl="0" marL="160020" marR="0" rtl="0" algn="l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>
                <a:srgbClr val="334669"/>
              </a:buClr>
              <a:buSzPts val="1200"/>
              <a:buFont typeface="Arial"/>
              <a:buChar char="•"/>
            </a:pPr>
            <a:r>
              <a:rPr b="1" i="0" lang="en-US" sz="1200" u="sng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Properties of free trees/tree:</a:t>
            </a:r>
            <a:endParaRPr b="1" i="0" sz="1200" u="sng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138430" lvl="1" marL="434340" marR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334669"/>
              </a:buClr>
              <a:buSzPts val="1100"/>
              <a:buFont typeface="Arial"/>
              <a:buChar char="•"/>
            </a:pPr>
            <a:r>
              <a:rPr b="1" i="0" lang="en-US" sz="11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undirected: </a:t>
            </a:r>
            <a:r>
              <a:rPr b="0" i="0" lang="en-US" sz="11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Any two vertices in a free tree are connected by a </a:t>
            </a:r>
            <a:r>
              <a:rPr b="0" i="0" lang="en-US" sz="1100" u="none" cap="none" strike="noStrike">
                <a:solidFill>
                  <a:srgbClr val="0000FF"/>
                </a:solidFill>
                <a:latin typeface="Tahoma"/>
                <a:ea typeface="Tahoma"/>
                <a:cs typeface="Tahoma"/>
                <a:sym typeface="Tahoma"/>
              </a:rPr>
              <a:t>unique path</a:t>
            </a:r>
            <a:br>
              <a:rPr b="0" i="0" lang="en-US" sz="11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</a:br>
            <a:endParaRPr b="0" i="0" sz="11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138430" lvl="1" marL="43434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4669"/>
              </a:buClr>
              <a:buSzPts val="1100"/>
              <a:buFont typeface="Arial"/>
              <a:buChar char="•"/>
            </a:pPr>
            <a:r>
              <a:rPr b="1" i="0" lang="en-US" sz="11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connected (continuous and not disjoint):</a:t>
            </a:r>
            <a:r>
              <a:rPr b="0" i="0" lang="en-US" sz="11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b="0" i="0" lang="en-US" sz="11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If a </a:t>
            </a:r>
            <a:r>
              <a:rPr b="1" i="0" lang="en-US" sz="11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single edge </a:t>
            </a:r>
            <a:r>
              <a:rPr b="0" i="0" lang="en-US" sz="11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is removed from a free tree, it becomes </a:t>
            </a:r>
            <a:r>
              <a:rPr b="0" i="0" lang="en-US" sz="1100" u="sng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disconnected.</a:t>
            </a:r>
            <a:r>
              <a:rPr b="0" i="0" lang="en-US" sz="11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endParaRPr b="0" i="0" sz="11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4669"/>
              </a:buClr>
              <a:buSzPts val="1100"/>
              <a:buFont typeface="Arial"/>
              <a:buChar char="•"/>
            </a:pPr>
            <a:r>
              <a:rPr b="0" i="0" lang="en-US" sz="1100" u="sng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Every single node </a:t>
            </a: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must be traversable starting from the </a:t>
            </a:r>
            <a:r>
              <a:rPr b="0" i="0" lang="en-US" sz="1100" u="sng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root node.</a:t>
            </a:r>
            <a:b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38430" lvl="1" marL="43434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4669"/>
              </a:buClr>
              <a:buSzPts val="1100"/>
              <a:buFont typeface="Arial"/>
              <a:buChar char="•"/>
            </a:pPr>
            <a:r>
              <a:rPr b="1" i="0" lang="en-US" sz="11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acyclic: </a:t>
            </a:r>
            <a:r>
              <a:rPr b="0" i="0" lang="en-US" sz="11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If any </a:t>
            </a:r>
            <a:r>
              <a:rPr b="0" i="0" lang="en-US" sz="1100" u="sng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edge is added</a:t>
            </a:r>
            <a:r>
              <a:rPr b="0" i="0" lang="en-US" sz="11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 to a free tree, it becomes a </a:t>
            </a:r>
            <a:r>
              <a:rPr b="0" i="0" lang="en-US" sz="1100" u="sng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graph with a cycle (no longer a tree)</a:t>
            </a:r>
            <a:endParaRPr b="0" i="0" sz="1100" u="sng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921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4669"/>
              </a:buClr>
              <a:buSzPts val="1000"/>
              <a:buFont typeface="Arial"/>
              <a:buChar char="•"/>
            </a:pP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tree with </a:t>
            </a:r>
            <a:r>
              <a:rPr b="1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 nodes</a:t>
            </a: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will have </a:t>
            </a:r>
            <a:r>
              <a:rPr b="1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 or more edges</a:t>
            </a: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if it has cycles.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000"/>
              <a:buFont typeface="Arial"/>
              <a:buChar char="•"/>
            </a:pPr>
            <a:r>
              <a:rPr b="1" i="0" lang="en-US" sz="11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For a tree,  no of edges == no of nodes - 1.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1" name="Google Shape;131;g31f31d0a28d_0_0" title="cycle_vs_tree.png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58375" y="24500"/>
            <a:ext cx="2435975" cy="123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1f31d0a28d_0_124"/>
          <p:cNvSpPr txBox="1"/>
          <p:nvPr>
            <p:ph type="title"/>
          </p:nvPr>
        </p:nvSpPr>
        <p:spPr>
          <a:xfrm>
            <a:off x="2448728" y="183850"/>
            <a:ext cx="2085900" cy="2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Forests</a:t>
            </a:r>
            <a:endParaRPr/>
          </a:p>
        </p:txBody>
      </p:sp>
      <p:sp>
        <p:nvSpPr>
          <p:cNvPr id="137" name="Google Shape;137;g31f31d0a28d_0_124"/>
          <p:cNvSpPr txBox="1"/>
          <p:nvPr/>
        </p:nvSpPr>
        <p:spPr>
          <a:xfrm>
            <a:off x="130860" y="3104757"/>
            <a:ext cx="837600" cy="1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sng" cap="none" strike="noStrike">
                <a:solidFill>
                  <a:srgbClr val="0000FF"/>
                </a:solidFill>
                <a:latin typeface="Tahoma"/>
                <a:ea typeface="Tahoma"/>
                <a:cs typeface="Tahoma"/>
                <a:sym typeface="Tahoma"/>
                <a:hlinkClick action="ppaction://hlinksldjump"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Trees Ch B.5, 10.4, 12.1</a:t>
            </a:r>
            <a:endParaRPr b="0" i="0" sz="6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38" name="Google Shape;138;g31f31d0a28d_0_124"/>
          <p:cNvSpPr txBox="1"/>
          <p:nvPr/>
        </p:nvSpPr>
        <p:spPr>
          <a:xfrm>
            <a:off x="243700" y="458950"/>
            <a:ext cx="5303100" cy="10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92100" lvl="0" marL="457200" marR="0" rtl="0" algn="l">
              <a:lnSpc>
                <a:spcPct val="100000"/>
              </a:lnSpc>
              <a:spcBef>
                <a:spcPts val="305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Tahoma"/>
              <a:buChar char="•"/>
            </a:pPr>
            <a:r>
              <a:rPr b="1" i="0" lang="en-US" sz="1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Forest: </a:t>
            </a:r>
            <a:r>
              <a:rPr b="0" i="0" lang="en-US" sz="1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Forest is a </a:t>
            </a:r>
            <a:r>
              <a:rPr b="1" i="0" lang="en-US" sz="1200" u="sng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disjoint</a:t>
            </a:r>
            <a:r>
              <a:rPr b="0" i="0" lang="en-US" sz="1200" u="sng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collection of trees </a:t>
            </a:r>
            <a:endParaRPr b="0" i="0" sz="1200" u="sng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92100" lvl="1" marL="914400" marR="0" rtl="0" algn="l">
              <a:lnSpc>
                <a:spcPct val="100000"/>
              </a:lnSpc>
              <a:spcBef>
                <a:spcPts val="305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Tahoma"/>
              <a:buChar char="○"/>
            </a:pPr>
            <a:r>
              <a:rPr b="0" i="0" lang="en-US" sz="1200" u="sng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Each component</a:t>
            </a:r>
            <a:r>
              <a:rPr b="0" i="0" lang="en-US" sz="1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of a forest is </a:t>
            </a:r>
            <a:r>
              <a:rPr b="0" i="0" lang="en-US" sz="1200" u="sng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tree</a:t>
            </a:r>
            <a:r>
              <a:rPr b="0" i="0" lang="en-US" sz="1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.</a:t>
            </a:r>
            <a:endParaRPr b="0" i="0" sz="12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92100" lvl="1" marL="914400" marR="0" rtl="0" algn="l">
              <a:lnSpc>
                <a:spcPct val="100000"/>
              </a:lnSpc>
              <a:spcBef>
                <a:spcPts val="305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Tahoma"/>
              <a:buChar char="○"/>
            </a:pPr>
            <a:r>
              <a:rPr b="0" i="0" lang="en-US" sz="1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An 1) undirected, 2) acyclic graph that is </a:t>
            </a:r>
            <a:br>
              <a:rPr b="0" i="0" lang="en-US" sz="1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b="0" i="0" lang="en-US" sz="1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3) </a:t>
            </a:r>
            <a:r>
              <a:rPr b="1" i="0" lang="en-US" sz="1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not connected (</a:t>
            </a:r>
            <a:r>
              <a:rPr b="0" i="0" lang="en-US" sz="1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disconnected</a:t>
            </a:r>
            <a:r>
              <a:rPr b="1" i="0" lang="en-US" sz="1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)</a:t>
            </a:r>
            <a:r>
              <a:rPr b="0" i="0" lang="en-US" sz="1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is a forest </a:t>
            </a:r>
            <a:endParaRPr b="0" i="0" sz="10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139" name="Google Shape;139;g31f31d0a28d_0_1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7600" y="1675700"/>
            <a:ext cx="1483200" cy="1168025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g31f31d0a28d_0_124"/>
          <p:cNvSpPr txBox="1"/>
          <p:nvPr/>
        </p:nvSpPr>
        <p:spPr>
          <a:xfrm>
            <a:off x="2324525" y="1737313"/>
            <a:ext cx="3358500" cy="11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sng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5"/>
              </a:spcBef>
              <a:spcAft>
                <a:spcPts val="0"/>
              </a:spcAft>
              <a:buClr>
                <a:srgbClr val="000000"/>
              </a:buClr>
              <a:buSzPts val="1150"/>
              <a:buFont typeface="Arial"/>
              <a:buNone/>
            </a:pPr>
            <a:r>
              <a:rPr b="0" i="0" lang="en-US" sz="1150" u="none" cap="none" strike="noStrike">
                <a:solidFill>
                  <a:srgbClr val="33333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The graph on left looks like a two sub-graphs but it is a </a:t>
            </a:r>
            <a:r>
              <a:rPr b="0" i="0" lang="en-US" sz="1150" u="sng" cap="none" strike="noStrike">
                <a:solidFill>
                  <a:srgbClr val="33333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single disconnected graph</a:t>
            </a:r>
            <a:r>
              <a:rPr b="0" i="0" lang="en-US" sz="1150" u="none" cap="none" strike="noStrike">
                <a:solidFill>
                  <a:srgbClr val="33333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. </a:t>
            </a:r>
            <a:br>
              <a:rPr b="0" i="0" lang="en-US" sz="1150" u="none" cap="none" strike="noStrike">
                <a:solidFill>
                  <a:srgbClr val="33333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en-US" sz="1150" u="none" cap="none" strike="noStrike">
                <a:solidFill>
                  <a:srgbClr val="33333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There are no cycles in the above graph. </a:t>
            </a:r>
            <a:br>
              <a:rPr b="0" i="0" lang="en-US" sz="1150" u="none" cap="none" strike="noStrike">
                <a:solidFill>
                  <a:srgbClr val="33333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</a:br>
            <a:br>
              <a:rPr b="0" i="0" lang="en-US" sz="1150" u="none" cap="none" strike="noStrike">
                <a:solidFill>
                  <a:srgbClr val="33333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en-US" sz="1150" u="none" cap="none" strike="noStrike">
                <a:solidFill>
                  <a:srgbClr val="33333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Therefore it is a forest.</a:t>
            </a:r>
            <a:endParaRPr b="0" i="0" sz="10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6"/>
          <p:cNvSpPr txBox="1"/>
          <p:nvPr>
            <p:ph type="title"/>
          </p:nvPr>
        </p:nvSpPr>
        <p:spPr>
          <a:xfrm>
            <a:off x="1707260" y="94233"/>
            <a:ext cx="2350135" cy="3486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6200">
            <a:spAutoFit/>
          </a:bodyPr>
          <a:lstStyle/>
          <a:p>
            <a:pPr indent="0" lvl="0" marL="44513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Trees and forests</a:t>
            </a:r>
            <a:endParaRPr/>
          </a:p>
        </p:txBody>
      </p:sp>
      <p:pic>
        <p:nvPicPr>
          <p:cNvPr id="146" name="Google Shape;146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5367" y="979420"/>
            <a:ext cx="469392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6"/>
          <p:cNvSpPr txBox="1"/>
          <p:nvPr/>
        </p:nvSpPr>
        <p:spPr>
          <a:xfrm>
            <a:off x="130847" y="2717550"/>
            <a:ext cx="744900" cy="1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38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Image:</a:t>
            </a:r>
            <a:r>
              <a:rPr b="0" baseline="30000" i="0" lang="en-US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2</a:t>
            </a:r>
            <a:endParaRPr b="0" baseline="30000" i="0" sz="12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48" name="Google Shape;148;p6"/>
          <p:cNvSpPr/>
          <p:nvPr/>
        </p:nvSpPr>
        <p:spPr>
          <a:xfrm>
            <a:off x="139445" y="2929889"/>
            <a:ext cx="1828800" cy="0"/>
          </a:xfrm>
          <a:custGeom>
            <a:rect b="b" l="l" r="r" t="t"/>
            <a:pathLst>
              <a:path extrusionOk="0" h="120000" w="1828800">
                <a:moveTo>
                  <a:pt x="0" y="0"/>
                </a:moveTo>
                <a:lnTo>
                  <a:pt x="1828800" y="0"/>
                </a:lnTo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6"/>
          <p:cNvSpPr txBox="1"/>
          <p:nvPr/>
        </p:nvSpPr>
        <p:spPr>
          <a:xfrm>
            <a:off x="264576" y="2934100"/>
            <a:ext cx="5142600" cy="1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38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baseline="30000" i="0" lang="en-US" sz="9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2</a:t>
            </a:r>
            <a:r>
              <a:rPr b="0" i="0" lang="en-US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Cormen, Leiserson, Rivest, Stein. Introduction to Algorithms, 3rd edition, MIT Press, 2009</a:t>
            </a:r>
            <a:endParaRPr b="0" i="0" sz="9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0" name="Google Shape;150;p6"/>
          <p:cNvSpPr txBox="1"/>
          <p:nvPr/>
        </p:nvSpPr>
        <p:spPr>
          <a:xfrm>
            <a:off x="130860" y="3104757"/>
            <a:ext cx="837565" cy="1174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sng" cap="none" strike="noStrike">
                <a:solidFill>
                  <a:srgbClr val="0000FF"/>
                </a:solidFill>
                <a:latin typeface="Tahoma"/>
                <a:ea typeface="Tahoma"/>
                <a:cs typeface="Tahoma"/>
                <a:sym typeface="Tahoma"/>
                <a:hlinkClick action="ppaction://hlinksldjump"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Trees Ch B.5, 10.4, 12.1</a:t>
            </a:r>
            <a:endParaRPr b="0" i="0" sz="6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2024-12-06T08:18:48Z</dcterms:created>
  <dc:creator>Fadi Al Machot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2023-03-19T00:00:00Z</vt:filetime>
  </property>
  <property fmtid="{D5CDD505-2E9C-101B-9397-08002B2CF9AE}" pid="3" name="Creator">
    <vt:lpwstr>Microsoft® PowerPoint® 2019</vt:lpwstr>
  </property>
  <property fmtid="{D5CDD505-2E9C-101B-9397-08002B2CF9AE}" pid="4" name="LastSaved">
    <vt:filetime>2024-12-06T00:00:00Z</vt:filetime>
  </property>
  <property fmtid="{D5CDD505-2E9C-101B-9397-08002B2CF9AE}" pid="5" name="Producer">
    <vt:lpwstr>Microsoft® PowerPoint® 2019</vt:lpwstr>
  </property>
</Properties>
</file>